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85" r:id="rId3"/>
    <p:sldId id="286" r:id="rId4"/>
    <p:sldId id="288" r:id="rId5"/>
    <p:sldId id="261" r:id="rId6"/>
    <p:sldId id="264" r:id="rId7"/>
    <p:sldId id="265" r:id="rId8"/>
    <p:sldId id="266" r:id="rId9"/>
    <p:sldId id="267" r:id="rId10"/>
    <p:sldId id="269" r:id="rId11"/>
    <p:sldId id="270" r:id="rId12"/>
    <p:sldId id="271" r:id="rId13"/>
    <p:sldId id="272" r:id="rId14"/>
    <p:sldId id="273" r:id="rId15"/>
    <p:sldId id="289" r:id="rId16"/>
    <p:sldId id="274" r:id="rId17"/>
    <p:sldId id="275" r:id="rId18"/>
    <p:sldId id="276" r:id="rId19"/>
    <p:sldId id="278" r:id="rId20"/>
    <p:sldId id="531" r:id="rId21"/>
    <p:sldId id="540" r:id="rId22"/>
    <p:sldId id="279" r:id="rId23"/>
    <p:sldId id="280" r:id="rId24"/>
    <p:sldId id="268" r:id="rId25"/>
    <p:sldId id="281" r:id="rId26"/>
    <p:sldId id="282" r:id="rId27"/>
    <p:sldId id="290" r:id="rId28"/>
    <p:sldId id="283" r:id="rId29"/>
    <p:sldId id="428" r:id="rId30"/>
    <p:sldId id="284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84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9E3D3E42-7FBD-4B09-9501-377C0830810E}" type="datetimeFigureOut">
              <a:rPr lang="pt-BR" smtClean="0"/>
              <a:t>29/11/2018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1D41890E-71CE-4179-A6B0-A6E67B8006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8287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3E42-7FBD-4B09-9501-377C0830810E}" type="datetimeFigureOut">
              <a:rPr lang="pt-BR" smtClean="0"/>
              <a:t>29/11/2018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890E-71CE-4179-A6B0-A6E67B8006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3631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9E3D3E42-7FBD-4B09-9501-377C0830810E}" type="datetimeFigureOut">
              <a:rPr lang="pt-BR" smtClean="0"/>
              <a:t>29/11/2018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1D41890E-71CE-4179-A6B0-A6E67B8006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8842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9E3D3E42-7FBD-4B09-9501-377C0830810E}" type="datetimeFigureOut">
              <a:rPr lang="pt-BR" smtClean="0"/>
              <a:t>29/11/2018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1D41890E-71CE-4179-A6B0-A6E67B80060D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2230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9E3D3E42-7FBD-4B09-9501-377C0830810E}" type="datetimeFigureOut">
              <a:rPr lang="pt-BR" smtClean="0"/>
              <a:t>29/11/2018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1D41890E-71CE-4179-A6B0-A6E67B8006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0022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3E42-7FBD-4B09-9501-377C0830810E}" type="datetimeFigureOut">
              <a:rPr lang="pt-BR" smtClean="0"/>
              <a:t>29/11/2018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890E-71CE-4179-A6B0-A6E67B8006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1944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3E42-7FBD-4B09-9501-377C0830810E}" type="datetimeFigureOut">
              <a:rPr lang="pt-BR" smtClean="0"/>
              <a:t>29/11/2018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890E-71CE-4179-A6B0-A6E67B8006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046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3E42-7FBD-4B09-9501-377C0830810E}" type="datetimeFigureOut">
              <a:rPr lang="pt-BR" smtClean="0"/>
              <a:t>29/11/2018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890E-71CE-4179-A6B0-A6E67B8006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3476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9E3D3E42-7FBD-4B09-9501-377C0830810E}" type="datetimeFigureOut">
              <a:rPr lang="pt-BR" smtClean="0"/>
              <a:t>29/11/2018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1D41890E-71CE-4179-A6B0-A6E67B8006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9464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3E42-7FBD-4B09-9501-377C0830810E}" type="datetimeFigureOut">
              <a:rPr lang="pt-BR" smtClean="0"/>
              <a:t>29/11/2018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890E-71CE-4179-A6B0-A6E67B8006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0381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9E3D3E42-7FBD-4B09-9501-377C0830810E}" type="datetimeFigureOut">
              <a:rPr lang="pt-BR" smtClean="0"/>
              <a:t>29/11/2018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1D41890E-71CE-4179-A6B0-A6E67B8006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23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3E42-7FBD-4B09-9501-377C0830810E}" type="datetimeFigureOut">
              <a:rPr lang="pt-BR" smtClean="0"/>
              <a:t>29/11/2018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890E-71CE-4179-A6B0-A6E67B8006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358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3E42-7FBD-4B09-9501-377C0830810E}" type="datetimeFigureOut">
              <a:rPr lang="pt-BR" smtClean="0"/>
              <a:t>29/11/2018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890E-71CE-4179-A6B0-A6E67B8006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6493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3E42-7FBD-4B09-9501-377C0830810E}" type="datetimeFigureOut">
              <a:rPr lang="pt-BR" smtClean="0"/>
              <a:t>29/11/2018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890E-71CE-4179-A6B0-A6E67B8006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5829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3E42-7FBD-4B09-9501-377C0830810E}" type="datetimeFigureOut">
              <a:rPr lang="pt-BR" smtClean="0"/>
              <a:t>29/11/2018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890E-71CE-4179-A6B0-A6E67B8006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6497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3E42-7FBD-4B09-9501-377C0830810E}" type="datetimeFigureOut">
              <a:rPr lang="pt-BR" smtClean="0"/>
              <a:t>29/11/2018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890E-71CE-4179-A6B0-A6E67B8006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6087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3E42-7FBD-4B09-9501-377C0830810E}" type="datetimeFigureOut">
              <a:rPr lang="pt-BR" smtClean="0"/>
              <a:t>29/11/2018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890E-71CE-4179-A6B0-A6E67B8006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5487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D3E42-7FBD-4B09-9501-377C0830810E}" type="datetimeFigureOut">
              <a:rPr lang="pt-BR" smtClean="0"/>
              <a:t>29/11/2018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1890E-71CE-4179-A6B0-A6E67B8006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889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2.wdp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F72136-7296-4B3A-A578-C7B67E96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0" y="1219200"/>
            <a:ext cx="7063740" cy="2535115"/>
          </a:xfrm>
        </p:spPr>
        <p:txBody>
          <a:bodyPr>
            <a:normAutofit fontScale="90000"/>
          </a:bodyPr>
          <a:lstStyle/>
          <a:p>
            <a:r>
              <a:rPr lang="pt-BR" sz="4800" b="1" dirty="0"/>
              <a:t>O NUTRICIONISTA NAS INSTITUIÇÕES de LONGA PERMANÊNCIA PARA IDOSOS – ILPI</a:t>
            </a:r>
            <a:endParaRPr lang="pt-BR" sz="4800" dirty="0"/>
          </a:p>
        </p:txBody>
      </p:sp>
      <p:sp>
        <p:nvSpPr>
          <p:cNvPr id="4" name="Rectangle 3"/>
          <p:cNvSpPr/>
          <p:nvPr/>
        </p:nvSpPr>
        <p:spPr>
          <a:xfrm>
            <a:off x="279565" y="5449007"/>
            <a:ext cx="42660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pt-BR" altLang="pt-BR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Cezar Henrique de Azevedo</a:t>
            </a:r>
          </a:p>
          <a:p>
            <a:pPr algn="ctr" eaLnBrk="1" hangingPunct="1"/>
            <a:r>
              <a:rPr lang="pt-BR" altLang="pt-BR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CRN3-5226</a:t>
            </a:r>
            <a:endParaRPr lang="pt-BR" altLang="pt-BR" sz="2400" i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Resultado de imagem para CRN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969" y="4272220"/>
            <a:ext cx="3131771" cy="235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062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377" y="729232"/>
            <a:ext cx="8239623" cy="611536"/>
          </a:xfrm>
        </p:spPr>
        <p:txBody>
          <a:bodyPr>
            <a:noAutofit/>
          </a:bodyPr>
          <a:lstStyle/>
          <a:p>
            <a:r>
              <a:rPr lang="pt-BR" sz="3600" dirty="0"/>
              <a:t>nutricionista clínico nas ilpis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276" y="1419899"/>
            <a:ext cx="8347197" cy="5256584"/>
          </a:xfrm>
        </p:spPr>
        <p:txBody>
          <a:bodyPr>
            <a:noAutofit/>
          </a:bodyPr>
          <a:lstStyle/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dirty="0"/>
              <a:t>Realizar triagem nutricional na admissão </a:t>
            </a:r>
          </a:p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dirty="0"/>
              <a:t>Realizar diagnóstico de nutrição</a:t>
            </a:r>
          </a:p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dirty="0"/>
              <a:t>Elaborar aprescrição dietética específica</a:t>
            </a:r>
          </a:p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dirty="0"/>
              <a:t>Estabelecer e executar protocolos técnicos do serviço por níveis de assistência</a:t>
            </a:r>
          </a:p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dirty="0"/>
              <a:t>Planejar cardápios</a:t>
            </a:r>
          </a:p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dirty="0"/>
              <a:t>Registrar evolução dietética e nutricional</a:t>
            </a:r>
          </a:p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dirty="0"/>
              <a:t>Supervisionar distribuição das dietas</a:t>
            </a:r>
          </a:p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dirty="0"/>
              <a:t>Interagir com a equipe multiprofissional</a:t>
            </a:r>
          </a:p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dirty="0"/>
              <a:t>Promover ações de educação nutricional</a:t>
            </a:r>
          </a:p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dirty="0"/>
              <a:t>Elaborar relatórios técnicos</a:t>
            </a:r>
          </a:p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dirty="0"/>
              <a:t>... Solicitar exames, realizar estudos, supervisionar estágios</a:t>
            </a:r>
          </a:p>
          <a:p>
            <a:pPr marL="290513" indent="-290513">
              <a:buFont typeface="Wingdings" panose="05000000000000000000" pitchFamily="2" charset="2"/>
              <a:buChar char="§"/>
            </a:pPr>
            <a:endParaRPr lang="pt-BR" dirty="0"/>
          </a:p>
          <a:p>
            <a:pPr marL="0" indent="0">
              <a:buNone/>
            </a:pPr>
            <a:endParaRPr lang="pt-BR" sz="18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2F5213E-CE3B-467C-B7DC-B2F382C1C67F}"/>
              </a:ext>
            </a:extLst>
          </p:cNvPr>
          <p:cNvSpPr/>
          <p:nvPr/>
        </p:nvSpPr>
        <p:spPr>
          <a:xfrm>
            <a:off x="212035" y="1419899"/>
            <a:ext cx="6506817" cy="7932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6C3334B-FA01-4E48-9FDF-1C475A3D2BB5}"/>
              </a:ext>
            </a:extLst>
          </p:cNvPr>
          <p:cNvSpPr/>
          <p:nvPr/>
        </p:nvSpPr>
        <p:spPr>
          <a:xfrm>
            <a:off x="427527" y="5992234"/>
            <a:ext cx="2925273" cy="4320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92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5348" y="1063283"/>
            <a:ext cx="4281122" cy="5719084"/>
            <a:chOff x="0" y="0"/>
            <a:chExt cx="5991225" cy="87896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991225" cy="8789670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7" name="Rectangle 6"/>
            <p:cNvSpPr/>
            <p:nvPr/>
          </p:nvSpPr>
          <p:spPr>
            <a:xfrm>
              <a:off x="285750" y="142875"/>
              <a:ext cx="131445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999160" y="1434262"/>
            <a:ext cx="3419730" cy="4757454"/>
            <a:chOff x="4393942" y="188640"/>
            <a:chExt cx="4547102" cy="6120679"/>
          </a:xfrm>
        </p:grpSpPr>
        <p:pic>
          <p:nvPicPr>
            <p:cNvPr id="1026" name="Picture 2" descr="Resultado de imagem para mini nutrition assessment short for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3942" y="223550"/>
              <a:ext cx="4547102" cy="6085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393942" y="188640"/>
              <a:ext cx="1186170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4">
            <a:extLst>
              <a:ext uri="{FF2B5EF4-FFF2-40B4-BE49-F238E27FC236}">
                <a16:creationId xmlns:a16="http://schemas.microsoft.com/office/drawing/2014/main" id="{F6EA6866-7C21-4CAB-B510-6DE3382A7E4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348" y="75633"/>
            <a:ext cx="4022304" cy="859162"/>
            <a:chOff x="174" y="1582"/>
            <a:chExt cx="5412" cy="1156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633370B0-26B5-4A57-BD11-B3EEB2739E4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4" y="1582"/>
              <a:ext cx="5412" cy="1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96B54C59-D8A3-4FAF-9066-8462E4FBA5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" y="1582"/>
              <a:ext cx="5418" cy="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E11A877E-BA58-48FF-A9A9-F5A787FFC28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09025" y="456001"/>
            <a:ext cx="2193925" cy="352425"/>
            <a:chOff x="2189" y="2049"/>
            <a:chExt cx="1382" cy="222"/>
          </a:xfrm>
        </p:grpSpPr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523CBBA3-49A4-4707-9ECA-9AF2FB2EE02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189" y="2049"/>
              <a:ext cx="1382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3" name="Picture 9">
              <a:extLst>
                <a:ext uri="{FF2B5EF4-FFF2-40B4-BE49-F238E27FC236}">
                  <a16:creationId xmlns:a16="http://schemas.microsoft.com/office/drawing/2014/main" id="{A3EA759E-C692-42C7-BDFB-A1CE2381C5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9" y="2049"/>
              <a:ext cx="1388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BB606A87-F203-4060-B086-992D222CFF8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50250" y="184391"/>
            <a:ext cx="2552700" cy="234950"/>
            <a:chOff x="2076" y="2086"/>
            <a:chExt cx="1608" cy="148"/>
          </a:xfrm>
        </p:grpSpPr>
        <p:sp>
          <p:nvSpPr>
            <p:cNvPr id="15" name="AutoShape 11">
              <a:extLst>
                <a:ext uri="{FF2B5EF4-FFF2-40B4-BE49-F238E27FC236}">
                  <a16:creationId xmlns:a16="http://schemas.microsoft.com/office/drawing/2014/main" id="{10623717-5C84-4A5C-A44B-4FB66591518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76" y="2086"/>
              <a:ext cx="1608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7" name="Picture 13">
              <a:extLst>
                <a:ext uri="{FF2B5EF4-FFF2-40B4-BE49-F238E27FC236}">
                  <a16:creationId xmlns:a16="http://schemas.microsoft.com/office/drawing/2014/main" id="{6A2B1C67-EC07-404F-8595-3A678DEF86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6" y="2086"/>
              <a:ext cx="161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2" descr="Resultado de imagem para CRN3">
            <a:extLst>
              <a:ext uri="{FF2B5EF4-FFF2-40B4-BE49-F238E27FC236}">
                <a16:creationId xmlns:a16="http://schemas.microsoft.com/office/drawing/2014/main" id="{F9BF3072-B0F0-4FFB-97CF-5372F81DC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5" y="5844616"/>
            <a:ext cx="1339244" cy="10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779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611560" y="198165"/>
            <a:ext cx="6997514" cy="2582763"/>
            <a:chOff x="0" y="1097"/>
            <a:chExt cx="5760" cy="2126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1097"/>
              <a:ext cx="5760" cy="2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813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97"/>
              <a:ext cx="5765" cy="2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51520" y="2924944"/>
            <a:ext cx="5111750" cy="3756025"/>
            <a:chOff x="1270" y="977"/>
            <a:chExt cx="3220" cy="2366"/>
          </a:xfrm>
        </p:grpSpPr>
        <p:sp>
          <p:nvSpPr>
            <p:cNvPr id="7" name="AutoShape 7"/>
            <p:cNvSpPr>
              <a:spLocks noChangeAspect="1" noChangeArrowheads="1" noTextEdit="1"/>
            </p:cNvSpPr>
            <p:nvPr/>
          </p:nvSpPr>
          <p:spPr bwMode="auto">
            <a:xfrm>
              <a:off x="1270" y="977"/>
              <a:ext cx="3220" cy="2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813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" y="977"/>
              <a:ext cx="3226" cy="23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2"/>
          <p:cNvGrpSpPr>
            <a:grpSpLocks noChangeAspect="1"/>
          </p:cNvGrpSpPr>
          <p:nvPr/>
        </p:nvGrpSpPr>
        <p:grpSpPr bwMode="auto">
          <a:xfrm>
            <a:off x="5580112" y="3839951"/>
            <a:ext cx="3322755" cy="1637978"/>
            <a:chOff x="1247" y="1355"/>
            <a:chExt cx="3266" cy="1610"/>
          </a:xfrm>
        </p:grpSpPr>
        <p:sp>
          <p:nvSpPr>
            <p:cNvPr id="1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1247" y="1355"/>
              <a:ext cx="3266" cy="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8141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" y="1355"/>
              <a:ext cx="3272" cy="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2" descr="Resultado de imagem para CRN3">
            <a:extLst>
              <a:ext uri="{FF2B5EF4-FFF2-40B4-BE49-F238E27FC236}">
                <a16:creationId xmlns:a16="http://schemas.microsoft.com/office/drawing/2014/main" id="{C78B6549-F2BB-432E-8D74-10431C7B2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5" y="5844616"/>
            <a:ext cx="1339244" cy="10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258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611536"/>
          </a:xfrm>
        </p:spPr>
        <p:txBody>
          <a:bodyPr>
            <a:noAutofit/>
          </a:bodyPr>
          <a:lstStyle/>
          <a:p>
            <a:r>
              <a:rPr lang="pt-BR" dirty="0"/>
              <a:t>nutricionista nas ilpis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1340768"/>
            <a:ext cx="7904416" cy="5256584"/>
          </a:xfrm>
        </p:spPr>
        <p:txBody>
          <a:bodyPr>
            <a:noAutofit/>
          </a:bodyPr>
          <a:lstStyle/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sz="3600" dirty="0"/>
              <a:t>Aspectos clínicos</a:t>
            </a:r>
          </a:p>
          <a:p>
            <a:pPr marL="464249" lvl="1" indent="-290513">
              <a:buFont typeface="Wingdings" panose="05000000000000000000" pitchFamily="2" charset="2"/>
              <a:buChar char="§"/>
            </a:pPr>
            <a:r>
              <a:rPr lang="pt-BR" sz="3200" dirty="0"/>
              <a:t>Antropometria</a:t>
            </a:r>
          </a:p>
          <a:p>
            <a:pPr marL="647129" lvl="2" indent="-290513">
              <a:buFont typeface="Wingdings" panose="05000000000000000000" pitchFamily="2" charset="2"/>
              <a:buChar char="§"/>
            </a:pPr>
            <a:r>
              <a:rPr lang="pt-BR" sz="2800" dirty="0"/>
              <a:t>Massa corporal, estatura, estimativas (Chumlea, Rabito)</a:t>
            </a:r>
          </a:p>
          <a:p>
            <a:pPr marL="647129" lvl="2" indent="-290513">
              <a:buFont typeface="Wingdings" panose="05000000000000000000" pitchFamily="2" charset="2"/>
              <a:buChar char="§"/>
            </a:pPr>
            <a:r>
              <a:rPr lang="pt-BR" sz="2800" dirty="0"/>
              <a:t>Circunferências: braço, abdômen, quadril, panturrilha</a:t>
            </a:r>
          </a:p>
          <a:p>
            <a:pPr marL="647129" lvl="2" indent="-290513">
              <a:buFont typeface="Wingdings" panose="05000000000000000000" pitchFamily="2" charset="2"/>
              <a:buChar char="§"/>
            </a:pPr>
            <a:r>
              <a:rPr lang="pt-BR" sz="2800" dirty="0"/>
              <a:t>Dobras cutâneas: triciptal, subescapular</a:t>
            </a:r>
          </a:p>
          <a:p>
            <a:pPr marL="647129" lvl="2" indent="-290513">
              <a:buFont typeface="Wingdings" panose="05000000000000000000" pitchFamily="2" charset="2"/>
              <a:buChar char="§"/>
            </a:pPr>
            <a:r>
              <a:rPr lang="pt-BR" sz="2800" dirty="0"/>
              <a:t>Espessura do músculo adutor do polegar</a:t>
            </a:r>
          </a:p>
          <a:p>
            <a:pPr marL="647129" lvl="2" indent="-290513">
              <a:buFont typeface="Wingdings" panose="05000000000000000000" pitchFamily="2" charset="2"/>
              <a:buChar char="§"/>
            </a:pPr>
            <a:r>
              <a:rPr lang="pt-BR" sz="2800" dirty="0"/>
              <a:t>Força de preensão manual</a:t>
            </a:r>
          </a:p>
          <a:p>
            <a:pPr marL="647129" lvl="2" indent="-290513">
              <a:buFont typeface="Wingdings" panose="05000000000000000000" pitchFamily="2" charset="2"/>
              <a:buChar char="§"/>
            </a:pPr>
            <a:r>
              <a:rPr lang="pt-BR" sz="2800" dirty="0"/>
              <a:t>Velocidade da marcha</a:t>
            </a:r>
          </a:p>
        </p:txBody>
      </p:sp>
      <p:pic>
        <p:nvPicPr>
          <p:cNvPr id="4" name="Picture 2" descr="Resultado de imagem para CRN3">
            <a:extLst>
              <a:ext uri="{FF2B5EF4-FFF2-40B4-BE49-F238E27FC236}">
                <a16:creationId xmlns:a16="http://schemas.microsoft.com/office/drawing/2014/main" id="{A4838208-9748-4672-BFCB-C524DC2B8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5" y="5844616"/>
            <a:ext cx="1339244" cy="10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669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386862" y="3430167"/>
            <a:ext cx="8092403" cy="2829531"/>
            <a:chOff x="0" y="1153"/>
            <a:chExt cx="5760" cy="2014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1153"/>
              <a:ext cx="5760" cy="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53"/>
              <a:ext cx="5765" cy="2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8"/>
          <p:cNvGrpSpPr>
            <a:grpSpLocks noChangeAspect="1"/>
          </p:cNvGrpSpPr>
          <p:nvPr/>
        </p:nvGrpSpPr>
        <p:grpSpPr bwMode="auto">
          <a:xfrm>
            <a:off x="233077" y="889298"/>
            <a:ext cx="7280031" cy="1390284"/>
            <a:chOff x="0" y="1610"/>
            <a:chExt cx="5760" cy="1100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0" y="1610"/>
              <a:ext cx="5760" cy="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10"/>
              <a:ext cx="5765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6"/>
          <p:cNvGrpSpPr>
            <a:grpSpLocks noChangeAspect="1"/>
          </p:cNvGrpSpPr>
          <p:nvPr/>
        </p:nvGrpSpPr>
        <p:grpSpPr bwMode="auto">
          <a:xfrm>
            <a:off x="7517423" y="-1"/>
            <a:ext cx="1626577" cy="2232049"/>
            <a:chOff x="1749" y="608"/>
            <a:chExt cx="2262" cy="3104"/>
          </a:xfrm>
        </p:grpSpPr>
        <p:sp>
          <p:nvSpPr>
            <p:cNvPr id="16" name="AutoShape 15"/>
            <p:cNvSpPr>
              <a:spLocks noChangeAspect="1" noChangeArrowheads="1" noTextEdit="1"/>
            </p:cNvSpPr>
            <p:nvPr/>
          </p:nvSpPr>
          <p:spPr bwMode="auto">
            <a:xfrm>
              <a:off x="1749" y="608"/>
              <a:ext cx="2262" cy="3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65" name="Picture 1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9" y="608"/>
              <a:ext cx="2268" cy="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2" descr="Resultado de imagem para CRN3">
            <a:extLst>
              <a:ext uri="{FF2B5EF4-FFF2-40B4-BE49-F238E27FC236}">
                <a16:creationId xmlns:a16="http://schemas.microsoft.com/office/drawing/2014/main" id="{58FA26DD-6287-451A-AAD5-1AC56BF99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5" y="5844616"/>
            <a:ext cx="1339244" cy="10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834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72171" y="3164867"/>
            <a:ext cx="8975114" cy="6461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</a:rPr>
              <a:t> </a:t>
            </a:r>
            <a:r>
              <a:rPr lang="pt-BR" b="1" dirty="0">
                <a:solidFill>
                  <a:prstClr val="black"/>
                </a:solidFill>
              </a:rPr>
              <a:t>Peso</a:t>
            </a:r>
            <a:r>
              <a:rPr lang="pt-BR" dirty="0">
                <a:solidFill>
                  <a:prstClr val="black"/>
                </a:solidFill>
              </a:rPr>
              <a:t> (kg) = 0,7922 x (CB, cm) + 0,3474 x (CAb, cm) + 1,060 x (CP, cm) + 0,1728 x (DCSE, mm)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402493" y="4237001"/>
            <a:ext cx="831447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</a:rPr>
              <a:t> </a:t>
            </a:r>
            <a:r>
              <a:rPr lang="pt-BR" b="1" dirty="0">
                <a:solidFill>
                  <a:prstClr val="black"/>
                </a:solidFill>
              </a:rPr>
              <a:t>Altura </a:t>
            </a:r>
            <a:r>
              <a:rPr lang="pt-BR" dirty="0">
                <a:solidFill>
                  <a:prstClr val="black"/>
                </a:solidFill>
              </a:rPr>
              <a:t>(cm) = 83,8750 – (4,3810 x Sexo) – 0,0872 x idade + (1,0840 x meia envergadura, cm) 	</a:t>
            </a:r>
          </a:p>
          <a:p>
            <a:pPr>
              <a:defRPr/>
            </a:pPr>
            <a:r>
              <a:rPr lang="pt-BR" dirty="0">
                <a:solidFill>
                  <a:prstClr val="black"/>
                </a:solidFill>
              </a:rPr>
              <a:t>(Sexo, masculino= 1 feminino= 2) 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 bwMode="auto">
          <a:xfrm>
            <a:off x="5689150" y="347123"/>
            <a:ext cx="3180214" cy="2391722"/>
            <a:chOff x="2872" y="26"/>
            <a:chExt cx="2787" cy="2096"/>
          </a:xfrm>
        </p:grpSpPr>
        <p:sp>
          <p:nvSpPr>
            <p:cNvPr id="6" name="AutoShape 2"/>
            <p:cNvSpPr>
              <a:spLocks noChangeAspect="1" noChangeArrowheads="1" noTextEdit="1"/>
            </p:cNvSpPr>
            <p:nvPr/>
          </p:nvSpPr>
          <p:spPr bwMode="auto">
            <a:xfrm>
              <a:off x="2872" y="26"/>
              <a:ext cx="2787" cy="2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2" y="26"/>
              <a:ext cx="2793" cy="2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>
            <a:grpSpLocks noChangeAspect="1"/>
          </p:cNvGrpSpPr>
          <p:nvPr/>
        </p:nvGrpSpPr>
        <p:grpSpPr bwMode="auto">
          <a:xfrm>
            <a:off x="2029558" y="1134331"/>
            <a:ext cx="3009900" cy="263525"/>
            <a:chOff x="1932" y="2077"/>
            <a:chExt cx="1896" cy="166"/>
          </a:xfrm>
        </p:grpSpPr>
        <p:sp>
          <p:nvSpPr>
            <p:cNvPr id="9" name="AutoShape 6"/>
            <p:cNvSpPr>
              <a:spLocks noChangeAspect="1" noChangeArrowheads="1" noTextEdit="1"/>
            </p:cNvSpPr>
            <p:nvPr/>
          </p:nvSpPr>
          <p:spPr bwMode="auto">
            <a:xfrm>
              <a:off x="1932" y="2077"/>
              <a:ext cx="1896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2" y="2077"/>
              <a:ext cx="1902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2" descr="Resultado de imagem para CRN3">
            <a:extLst>
              <a:ext uri="{FF2B5EF4-FFF2-40B4-BE49-F238E27FC236}">
                <a16:creationId xmlns:a16="http://schemas.microsoft.com/office/drawing/2014/main" id="{EF0A1229-4956-437A-8771-37802C079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5" y="5844616"/>
            <a:ext cx="1339244" cy="10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249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sultado de imagem para imc idoso opas 2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14719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imc idoso lipschit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25154"/>
            <a:ext cx="4188870" cy="170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to 2"/>
          <p:cNvCxnSpPr/>
          <p:nvPr/>
        </p:nvCxnSpPr>
        <p:spPr>
          <a:xfrm>
            <a:off x="5220072" y="4509120"/>
            <a:ext cx="3168352" cy="21602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H="1">
            <a:off x="5364088" y="4509120"/>
            <a:ext cx="2664296" cy="21602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31" y="2369840"/>
            <a:ext cx="8207848" cy="188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31" y="4340542"/>
            <a:ext cx="1692872" cy="2328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Resultado de imagem para CRN3">
            <a:extLst>
              <a:ext uri="{FF2B5EF4-FFF2-40B4-BE49-F238E27FC236}">
                <a16:creationId xmlns:a16="http://schemas.microsoft.com/office/drawing/2014/main" id="{B8F3B631-60FC-4C07-83F0-BB280C924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729" y="5844616"/>
            <a:ext cx="1339244" cy="10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541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888" y="404664"/>
            <a:ext cx="172711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m para circunferencia abdom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32" y="4850123"/>
            <a:ext cx="1841989" cy="186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sultado de imagem para circunferencia abdom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167920"/>
            <a:ext cx="300037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esultado de imagem para circunferencia panturrilha idos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43378"/>
            <a:ext cx="1819275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esultado de imagem para dobra cutanea tricipt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716161" cy="180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Resultado de imagem para dobra cutanea tricipt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2" y="2450036"/>
            <a:ext cx="2519490" cy="166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6231863" y="3517706"/>
            <a:ext cx="2216784" cy="2247224"/>
            <a:chOff x="2517" y="1253"/>
            <a:chExt cx="2913" cy="2953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/>
          </p:nvSpPr>
          <p:spPr bwMode="auto">
            <a:xfrm>
              <a:off x="2517" y="1253"/>
              <a:ext cx="2913" cy="2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1253"/>
              <a:ext cx="2921" cy="2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2" descr="Resultado de imagem para CRN3">
            <a:extLst>
              <a:ext uri="{FF2B5EF4-FFF2-40B4-BE49-F238E27FC236}">
                <a16:creationId xmlns:a16="http://schemas.microsoft.com/office/drawing/2014/main" id="{B5BFA2E6-4FBF-443E-A2A5-E94FAACFC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5" y="5844616"/>
            <a:ext cx="1339244" cy="10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24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89" y="1"/>
            <a:ext cx="6361227" cy="333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4" y="3933056"/>
            <a:ext cx="906193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60848"/>
            <a:ext cx="3430315" cy="1061576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 descr="Resultado de imagem para CRN3">
            <a:extLst>
              <a:ext uri="{FF2B5EF4-FFF2-40B4-BE49-F238E27FC236}">
                <a16:creationId xmlns:a16="http://schemas.microsoft.com/office/drawing/2014/main" id="{3F3739DC-E376-4A20-97BD-704CD00F6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5" y="5844616"/>
            <a:ext cx="1339244" cy="10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594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agem relacionada">
            <a:extLst>
              <a:ext uri="{FF2B5EF4-FFF2-40B4-BE49-F238E27FC236}">
                <a16:creationId xmlns:a16="http://schemas.microsoft.com/office/drawing/2014/main" id="{020617BA-58F6-4F7E-A09E-C8CD24A80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382" y="2951074"/>
            <a:ext cx="1830692" cy="183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6413" y="2250756"/>
            <a:ext cx="3448593" cy="408778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b="1" dirty="0"/>
              <a:t>IMM</a:t>
            </a:r>
          </a:p>
          <a:p>
            <a:pPr marL="457200" lvl="1" indent="0">
              <a:buNone/>
            </a:pPr>
            <a:r>
              <a:rPr lang="pt-BR" b="1" u="sng" dirty="0"/>
              <a:t>&lt;</a:t>
            </a:r>
            <a:r>
              <a:rPr lang="pt-BR" b="1" dirty="0"/>
              <a:t> 8,90kg/m² homens</a:t>
            </a:r>
          </a:p>
          <a:p>
            <a:pPr marL="457200" lvl="1" indent="0">
              <a:buNone/>
            </a:pPr>
            <a:r>
              <a:rPr lang="pt-BR" b="1" u="sng" dirty="0"/>
              <a:t>&lt;</a:t>
            </a:r>
            <a:r>
              <a:rPr lang="pt-BR" b="1" dirty="0"/>
              <a:t> 6,37 kg/m² mulheres</a:t>
            </a:r>
          </a:p>
          <a:p>
            <a:pPr marL="457200" lvl="1" indent="0">
              <a:buNone/>
            </a:pPr>
            <a:endParaRPr lang="pt-BR" b="1" dirty="0"/>
          </a:p>
          <a:p>
            <a:r>
              <a:rPr lang="pt-BR" b="1" dirty="0"/>
              <a:t>FPM</a:t>
            </a:r>
          </a:p>
          <a:p>
            <a:pPr marL="457200" lvl="1" indent="0">
              <a:buNone/>
            </a:pPr>
            <a:r>
              <a:rPr lang="pt-BR" b="1" dirty="0"/>
              <a:t>&lt; 30 kgf homens</a:t>
            </a:r>
          </a:p>
          <a:p>
            <a:pPr marL="457200" lvl="1" indent="0">
              <a:buNone/>
            </a:pPr>
            <a:r>
              <a:rPr lang="pt-BR" b="1" dirty="0"/>
              <a:t>&lt; 20 kgf mulheres</a:t>
            </a:r>
          </a:p>
          <a:p>
            <a:pPr marL="457200" lvl="1" indent="0">
              <a:buNone/>
            </a:pPr>
            <a:endParaRPr lang="pt-BR" b="1" dirty="0"/>
          </a:p>
          <a:p>
            <a:r>
              <a:rPr lang="pt-BR" b="1" dirty="0"/>
              <a:t>Velocidade marcha</a:t>
            </a:r>
          </a:p>
          <a:p>
            <a:pPr marL="457200" lvl="1" indent="0">
              <a:buNone/>
            </a:pPr>
            <a:r>
              <a:rPr lang="pt-BR" b="1" u="sng" dirty="0"/>
              <a:t>&lt;</a:t>
            </a:r>
            <a:r>
              <a:rPr lang="pt-BR" b="1" dirty="0"/>
              <a:t> 0,8 m/s</a:t>
            </a:r>
            <a:endParaRPr lang="pt-BR" b="1" u="sng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79513" y="144057"/>
            <a:ext cx="5075718" cy="1727628"/>
            <a:chOff x="-1809" y="564"/>
            <a:chExt cx="9378" cy="3192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-1809" y="564"/>
              <a:ext cx="9378" cy="3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4710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9" y="564"/>
              <a:ext cx="9386" cy="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8"/>
          <p:cNvGrpSpPr>
            <a:grpSpLocks noChangeAspect="1"/>
          </p:cNvGrpSpPr>
          <p:nvPr/>
        </p:nvGrpSpPr>
        <p:grpSpPr bwMode="auto">
          <a:xfrm>
            <a:off x="4849728" y="137914"/>
            <a:ext cx="2739504" cy="424430"/>
            <a:chOff x="1744" y="1984"/>
            <a:chExt cx="2272" cy="352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1744" y="1984"/>
              <a:ext cx="2272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47113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4" y="1984"/>
              <a:ext cx="228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" name="Picture 2" descr="Imagem relacionada">
            <a:extLst>
              <a:ext uri="{FF2B5EF4-FFF2-40B4-BE49-F238E27FC236}">
                <a16:creationId xmlns:a16="http://schemas.microsoft.com/office/drawing/2014/main" id="{5743280A-8513-4487-8B75-2861EC141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074" y="1891127"/>
            <a:ext cx="2631593" cy="144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 descr="Resultado de imagem para velocidade da marcha">
            <a:extLst>
              <a:ext uri="{FF2B5EF4-FFF2-40B4-BE49-F238E27FC236}">
                <a16:creationId xmlns:a16="http://schemas.microsoft.com/office/drawing/2014/main" id="{DA5511EE-134F-43C1-A514-D3D90C2D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913" y="5328213"/>
            <a:ext cx="5075717" cy="144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8">
            <a:extLst>
              <a:ext uri="{FF2B5EF4-FFF2-40B4-BE49-F238E27FC236}">
                <a16:creationId xmlns:a16="http://schemas.microsoft.com/office/drawing/2014/main" id="{30877972-D49E-4D14-AE61-01D4D0E38B8E}"/>
              </a:ext>
            </a:extLst>
          </p:cNvPr>
          <p:cNvSpPr/>
          <p:nvPr/>
        </p:nvSpPr>
        <p:spPr>
          <a:xfrm>
            <a:off x="293620" y="6444343"/>
            <a:ext cx="31375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dirty="0"/>
              <a:t>(EWGSOP - Cruz-Jentof, 2010)</a:t>
            </a:r>
            <a:endParaRPr lang="en-US" sz="1600" dirty="0"/>
          </a:p>
        </p:txBody>
      </p:sp>
      <p:pic>
        <p:nvPicPr>
          <p:cNvPr id="2056" name="Picture 8" descr="Resultado de imagem para forÃ§a de preensÃ£o manual">
            <a:extLst>
              <a:ext uri="{FF2B5EF4-FFF2-40B4-BE49-F238E27FC236}">
                <a16:creationId xmlns:a16="http://schemas.microsoft.com/office/drawing/2014/main" id="{E353ED2D-BD62-478B-A951-094BAF917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72" y="3709851"/>
            <a:ext cx="1854195" cy="126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AF720A0F-384D-4F97-985C-00953A081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728" y="183230"/>
            <a:ext cx="899877" cy="120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010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7406" r="55288"/>
          <a:stretch/>
        </p:blipFill>
        <p:spPr>
          <a:xfrm>
            <a:off x="3591656" y="0"/>
            <a:ext cx="5552344" cy="3107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6569" r="55192"/>
          <a:stretch/>
        </p:blipFill>
        <p:spPr>
          <a:xfrm>
            <a:off x="128527" y="833943"/>
            <a:ext cx="4894841" cy="2765181"/>
          </a:xfrm>
          <a:prstGeom prst="rect">
            <a:avLst/>
          </a:prstGeom>
        </p:spPr>
      </p:pic>
      <p:pic>
        <p:nvPicPr>
          <p:cNvPr id="8" name="Picture 2" descr="#praCegoVer InfogrÃ¡fico da distribuiÃ§Ã£o da populaÃ§Ã£o por sexo, grupo de idade, cor ou raÃ§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24"/>
          <a:stretch/>
        </p:blipFill>
        <p:spPr bwMode="auto">
          <a:xfrm>
            <a:off x="5706419" y="3400549"/>
            <a:ext cx="3240423" cy="302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26569" r="55288"/>
          <a:stretch/>
        </p:blipFill>
        <p:spPr>
          <a:xfrm>
            <a:off x="311018" y="3871912"/>
            <a:ext cx="4801041" cy="271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96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789" y="260350"/>
            <a:ext cx="4963560" cy="806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41275"/>
            <a:ext cx="2019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0950" y="561975"/>
            <a:ext cx="26860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9779" y="4745732"/>
            <a:ext cx="2828925" cy="68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2" descr="http://www.dhoxa.com.br/tanita/images/tabela-escala-gordur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8023" y="3482568"/>
            <a:ext cx="4477830" cy="2812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7" name="Retângulo 6"/>
          <p:cNvSpPr/>
          <p:nvPr/>
        </p:nvSpPr>
        <p:spPr>
          <a:xfrm>
            <a:off x="5339816" y="3471682"/>
            <a:ext cx="2924175" cy="101441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200" b="1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FÓRMULA IAC (BAI)</a:t>
            </a:r>
          </a:p>
          <a:p>
            <a:pPr algn="ctr">
              <a:defRPr/>
            </a:pPr>
            <a:br>
              <a:rPr lang="pt-BR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charset="0"/>
              </a:rPr>
            </a:br>
            <a:r>
              <a:rPr lang="pt-BR" sz="1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charset="0"/>
              </a:rPr>
              <a:t>IAC = </a:t>
            </a:r>
            <a:r>
              <a:rPr lang="pt-BR" sz="1200" b="1" u="sng" dirty="0">
                <a:solidFill>
                  <a:srgbClr val="000000">
                    <a:lumMod val="75000"/>
                    <a:lumOff val="25000"/>
                  </a:srgbClr>
                </a:solidFill>
                <a:latin typeface="Arial" charset="0"/>
              </a:rPr>
              <a:t>Circunferência do quadril </a:t>
            </a:r>
            <a:r>
              <a:rPr lang="pt-BR" sz="1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charset="0"/>
              </a:rPr>
              <a:t>   - 18</a:t>
            </a:r>
          </a:p>
          <a:p>
            <a:pPr>
              <a:defRPr/>
            </a:pPr>
            <a:r>
              <a:rPr lang="pt-BR" sz="1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charset="0"/>
              </a:rPr>
              <a:t>                        (altura x √ Altura)</a:t>
            </a:r>
            <a:br>
              <a:rPr lang="pt-BR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charset="0"/>
              </a:rPr>
            </a:br>
            <a:endParaRPr lang="pt-BR" sz="1200" dirty="0">
              <a:solidFill>
                <a:srgbClr val="000000">
                  <a:lumMod val="75000"/>
                  <a:lumOff val="25000"/>
                </a:srgbClr>
              </a:solidFill>
              <a:latin typeface="Arial" charset="0"/>
            </a:endParaRPr>
          </a:p>
        </p:txBody>
      </p:sp>
      <p:pic>
        <p:nvPicPr>
          <p:cNvPr id="2560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67024" y="5883294"/>
            <a:ext cx="5176976" cy="97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4789" y="1186739"/>
            <a:ext cx="5519737" cy="689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1F707026-CDB5-4CAC-96D7-4160EAC33AF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90091" y="1980748"/>
            <a:ext cx="8537314" cy="1381992"/>
            <a:chOff x="514" y="1777"/>
            <a:chExt cx="4732" cy="766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1C8BCD86-6FC0-4C8A-9D3A-72F40D0F7C2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14" y="1777"/>
              <a:ext cx="4732" cy="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3562BC1C-BD1D-43D0-AA15-B049408F12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" y="1777"/>
              <a:ext cx="4738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8959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835696" y="188640"/>
            <a:ext cx="7133057" cy="2050754"/>
            <a:chOff x="0" y="1332"/>
            <a:chExt cx="5760" cy="1656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1332"/>
              <a:ext cx="5760" cy="1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32"/>
              <a:ext cx="5765" cy="1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683568" y="2455835"/>
            <a:ext cx="7308304" cy="4339306"/>
            <a:chOff x="0" y="450"/>
            <a:chExt cx="5760" cy="3420"/>
          </a:xfrm>
        </p:grpSpPr>
        <p:sp>
          <p:nvSpPr>
            <p:cNvPr id="7" name="AutoShape 7"/>
            <p:cNvSpPr>
              <a:spLocks noChangeAspect="1" noChangeArrowheads="1" noTextEdit="1"/>
            </p:cNvSpPr>
            <p:nvPr/>
          </p:nvSpPr>
          <p:spPr bwMode="auto">
            <a:xfrm>
              <a:off x="0" y="450"/>
              <a:ext cx="5760" cy="3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50"/>
              <a:ext cx="5765" cy="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07504" y="104345"/>
            <a:ext cx="1477962" cy="2038350"/>
            <a:chOff x="13" y="0"/>
            <a:chExt cx="931" cy="1284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" y="0"/>
              <a:ext cx="931" cy="1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" y="0"/>
              <a:ext cx="932" cy="1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2" descr="Resultado de imagem para CRN3">
            <a:extLst>
              <a:ext uri="{FF2B5EF4-FFF2-40B4-BE49-F238E27FC236}">
                <a16:creationId xmlns:a16="http://schemas.microsoft.com/office/drawing/2014/main" id="{784E4AC4-DA11-4092-A8C8-E57EBE542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5" y="5844616"/>
            <a:ext cx="1339244" cy="10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455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sultado de imagem para CRN3">
            <a:extLst>
              <a:ext uri="{FF2B5EF4-FFF2-40B4-BE49-F238E27FC236}">
                <a16:creationId xmlns:a16="http://schemas.microsoft.com/office/drawing/2014/main" id="{2D1E186B-9147-4205-8C05-4434AD2F0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5" y="5844616"/>
            <a:ext cx="1339244" cy="10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240" y="212304"/>
            <a:ext cx="6377940" cy="1293028"/>
          </a:xfrm>
        </p:spPr>
        <p:txBody>
          <a:bodyPr/>
          <a:lstStyle/>
          <a:p>
            <a:r>
              <a:rPr lang="pt-BR" dirty="0"/>
              <a:t>Exames bioquimicos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1538476"/>
            <a:ext cx="7955280" cy="4069080"/>
          </a:xfrm>
        </p:spPr>
        <p:txBody>
          <a:bodyPr>
            <a:normAutofit/>
          </a:bodyPr>
          <a:lstStyle/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sz="3200" dirty="0"/>
              <a:t>Albumina – reflete desnutrição proteica, preditora de morbimortalidade</a:t>
            </a:r>
          </a:p>
          <a:p>
            <a:pPr marL="290513" indent="-290513">
              <a:buFont typeface="Wingdings" panose="05000000000000000000" pitchFamily="2" charset="2"/>
              <a:buChar char="§"/>
            </a:pPr>
            <a:endParaRPr lang="en-US" sz="3200" dirty="0"/>
          </a:p>
        </p:txBody>
      </p:sp>
      <p:grpSp>
        <p:nvGrpSpPr>
          <p:cNvPr id="5" name="Group 12"/>
          <p:cNvGrpSpPr>
            <a:grpSpLocks noChangeAspect="1"/>
          </p:cNvGrpSpPr>
          <p:nvPr/>
        </p:nvGrpSpPr>
        <p:grpSpPr bwMode="auto">
          <a:xfrm>
            <a:off x="1556910" y="3182403"/>
            <a:ext cx="7311148" cy="3072622"/>
            <a:chOff x="-164" y="1024"/>
            <a:chExt cx="5349" cy="2248"/>
          </a:xfrm>
        </p:grpSpPr>
        <p:sp>
          <p:nvSpPr>
            <p:cNvPr id="6" name="AutoShape 11"/>
            <p:cNvSpPr>
              <a:spLocks noChangeAspect="1" noChangeArrowheads="1" noTextEdit="1"/>
            </p:cNvSpPr>
            <p:nvPr/>
          </p:nvSpPr>
          <p:spPr bwMode="auto">
            <a:xfrm>
              <a:off x="575" y="1048"/>
              <a:ext cx="4610" cy="2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7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4" y="1024"/>
              <a:ext cx="4618" cy="22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6734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" y="213361"/>
            <a:ext cx="3192780" cy="1223554"/>
          </a:xfrm>
        </p:spPr>
        <p:txBody>
          <a:bodyPr>
            <a:normAutofit/>
          </a:bodyPr>
          <a:lstStyle/>
          <a:p>
            <a:pPr algn="l"/>
            <a:r>
              <a:rPr lang="pt-BR" sz="2800" dirty="0"/>
              <a:t>Exames bioquimicos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74" y="1645920"/>
            <a:ext cx="5617254" cy="4885509"/>
          </a:xfrm>
        </p:spPr>
        <p:txBody>
          <a:bodyPr>
            <a:normAutofit fontScale="92500" lnSpcReduction="10000"/>
          </a:bodyPr>
          <a:lstStyle/>
          <a:p>
            <a:pPr marL="290513" indent="-290513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t-BR" sz="2400" dirty="0" err="1"/>
              <a:t>Transferrina</a:t>
            </a:r>
            <a:r>
              <a:rPr lang="en-US" sz="2400" dirty="0"/>
              <a:t> – </a:t>
            </a:r>
            <a:r>
              <a:rPr lang="en-US" sz="2400" dirty="0" err="1"/>
              <a:t>reflete</a:t>
            </a:r>
            <a:r>
              <a:rPr lang="en-US" sz="2400" dirty="0"/>
              <a:t> </a:t>
            </a:r>
            <a:r>
              <a:rPr lang="en-US" sz="2400" dirty="0" err="1"/>
              <a:t>resposta</a:t>
            </a:r>
            <a:r>
              <a:rPr lang="en-US" sz="2400" dirty="0"/>
              <a:t> </a:t>
            </a:r>
            <a:r>
              <a:rPr lang="en-US" sz="2400" dirty="0" err="1"/>
              <a:t>metabólica</a:t>
            </a:r>
            <a:r>
              <a:rPr lang="en-US" sz="2400" dirty="0"/>
              <a:t> </a:t>
            </a:r>
            <a:r>
              <a:rPr lang="en-US" sz="2400" dirty="0" err="1"/>
              <a:t>mais</a:t>
            </a:r>
            <a:r>
              <a:rPr lang="en-US" sz="2400" dirty="0"/>
              <a:t> </a:t>
            </a:r>
            <a:r>
              <a:rPr lang="en-US" sz="2400" dirty="0" err="1"/>
              <a:t>aguda</a:t>
            </a:r>
            <a:r>
              <a:rPr lang="en-US" sz="2400" dirty="0"/>
              <a:t> </a:t>
            </a:r>
          </a:p>
          <a:p>
            <a:pPr marL="747713" lvl="1" indent="-290513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200" dirty="0"/>
              <a:t>8 a 10 </a:t>
            </a:r>
            <a:r>
              <a:rPr lang="en-US" sz="2200" dirty="0" err="1"/>
              <a:t>dias</a:t>
            </a:r>
            <a:endParaRPr lang="en-US" sz="2200" dirty="0"/>
          </a:p>
          <a:p>
            <a:pPr marL="290513" indent="-290513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t-BR" sz="2400" dirty="0" err="1"/>
              <a:t>Pré</a:t>
            </a:r>
            <a:r>
              <a:rPr lang="pt-BR" sz="2400" dirty="0"/>
              <a:t> albumina – marcador precoce de déficit nutricional</a:t>
            </a:r>
          </a:p>
          <a:p>
            <a:pPr marL="747713" lvl="1" indent="-290513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t-BR" sz="2200" dirty="0"/>
              <a:t>2 a 3 dias</a:t>
            </a:r>
          </a:p>
          <a:p>
            <a:pPr marL="290513" indent="-290513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t-BR" sz="2400" dirty="0"/>
              <a:t>Colesterol total</a:t>
            </a:r>
          </a:p>
          <a:p>
            <a:pPr marL="747713" lvl="1" indent="-290513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t-BR" sz="2200" dirty="0"/>
              <a:t>valores &lt; 160mg/</a:t>
            </a:r>
            <a:r>
              <a:rPr lang="pt-BR" sz="2200" dirty="0" err="1"/>
              <a:t>dL</a:t>
            </a:r>
            <a:r>
              <a:rPr lang="pt-BR" sz="2200" dirty="0"/>
              <a:t> associado com risco mortalidade</a:t>
            </a:r>
          </a:p>
          <a:p>
            <a:pPr marL="747713" lvl="1" indent="-290513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t-BR" sz="2200" dirty="0"/>
              <a:t>desnutrição prolongada</a:t>
            </a:r>
          </a:p>
          <a:p>
            <a:pPr marL="290513" indent="-290513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t-BR" sz="2400" dirty="0"/>
              <a:t>ICA – indicativo de depleção de massa muscular</a:t>
            </a:r>
          </a:p>
        </p:txBody>
      </p:sp>
      <p:pic>
        <p:nvPicPr>
          <p:cNvPr id="5" name="Picture 2" descr="Resultado de imagem para CRN3">
            <a:extLst>
              <a:ext uri="{FF2B5EF4-FFF2-40B4-BE49-F238E27FC236}">
                <a16:creationId xmlns:a16="http://schemas.microsoft.com/office/drawing/2014/main" id="{DA111E5C-DF74-4B51-A9D6-C0833536E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5" y="5844616"/>
            <a:ext cx="1339244" cy="10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sultado de imagem para exame bioquimico">
            <a:extLst>
              <a:ext uri="{FF2B5EF4-FFF2-40B4-BE49-F238E27FC236}">
                <a16:creationId xmlns:a16="http://schemas.microsoft.com/office/drawing/2014/main" id="{E53A8D2B-E37E-4CB8-B585-C0B888F21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9" r="38516" b="-1"/>
          <a:stretch/>
        </p:blipFill>
        <p:spPr bwMode="auto">
          <a:xfrm>
            <a:off x="5895928" y="435571"/>
            <a:ext cx="2733722" cy="547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876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946" y="761809"/>
            <a:ext cx="7290054" cy="936104"/>
          </a:xfrm>
        </p:spPr>
        <p:txBody>
          <a:bodyPr>
            <a:noAutofit/>
          </a:bodyPr>
          <a:lstStyle/>
          <a:p>
            <a:r>
              <a:rPr lang="pt-BR" dirty="0"/>
              <a:t>nutricionista gestor UAN nas ilpis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22939" y="1881554"/>
            <a:ext cx="8351784" cy="4818183"/>
          </a:xfrm>
        </p:spPr>
        <p:txBody>
          <a:bodyPr>
            <a:noAutofit/>
          </a:bodyPr>
          <a:lstStyle/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sz="2400" dirty="0"/>
              <a:t>Planejamento, implantação e execução da estrutura física; controle e manutenção das instalações</a:t>
            </a:r>
          </a:p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sz="2400" dirty="0"/>
              <a:t>Supervisão na seleção, aquisição e armazenamento de alimentos</a:t>
            </a:r>
          </a:p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sz="2400" dirty="0"/>
              <a:t>Supervisão em todas as etapas das refeições</a:t>
            </a:r>
          </a:p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sz="2400" dirty="0"/>
              <a:t>Controle temperatura, quantidade, resto-ingestão</a:t>
            </a:r>
          </a:p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sz="2400" dirty="0"/>
              <a:t>Supervisão do controle sanitário das instalações, dos meios de transporte, utensílios, ...</a:t>
            </a:r>
          </a:p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sz="2400" dirty="0"/>
              <a:t>Participação no recrutamento e seleção de recursos humanos</a:t>
            </a:r>
          </a:p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sz="2400" dirty="0"/>
              <a:t>...</a:t>
            </a:r>
          </a:p>
          <a:p>
            <a:pPr marL="290513" indent="-290513"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pic>
        <p:nvPicPr>
          <p:cNvPr id="5" name="Picture 2" descr="Resultado de imagem para CRN3">
            <a:extLst>
              <a:ext uri="{FF2B5EF4-FFF2-40B4-BE49-F238E27FC236}">
                <a16:creationId xmlns:a16="http://schemas.microsoft.com/office/drawing/2014/main" id="{85A45C12-D73C-425C-8732-72D237351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5" y="5844616"/>
            <a:ext cx="1339244" cy="10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592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8196" y="576424"/>
            <a:ext cx="7290054" cy="611536"/>
          </a:xfrm>
        </p:spPr>
        <p:txBody>
          <a:bodyPr>
            <a:noAutofit/>
          </a:bodyPr>
          <a:lstStyle/>
          <a:p>
            <a:r>
              <a:rPr lang="pt-BR" dirty="0"/>
              <a:t>nutricionista nas ilpis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069" y="1499030"/>
            <a:ext cx="8294443" cy="5256584"/>
          </a:xfrm>
        </p:spPr>
        <p:txBody>
          <a:bodyPr>
            <a:noAutofit/>
          </a:bodyPr>
          <a:lstStyle/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sz="3200" dirty="0"/>
              <a:t>Aspectos dietéticos</a:t>
            </a:r>
          </a:p>
          <a:p>
            <a:pPr marL="464249" lvl="1" indent="-290513">
              <a:buFont typeface="Wingdings" panose="05000000000000000000" pitchFamily="2" charset="2"/>
              <a:buChar char="§"/>
            </a:pPr>
            <a:r>
              <a:rPr lang="pt-BR" sz="2800" dirty="0"/>
              <a:t>Considerar preferencias alimentares</a:t>
            </a:r>
          </a:p>
          <a:p>
            <a:pPr marL="464249" lvl="1" indent="-290513">
              <a:buFont typeface="Wingdings" panose="05000000000000000000" pitchFamily="2" charset="2"/>
              <a:buChar char="§"/>
            </a:pPr>
            <a:r>
              <a:rPr lang="pt-BR" sz="2800" dirty="0"/>
              <a:t>Respeitar hábitos culturais e familiares</a:t>
            </a:r>
          </a:p>
          <a:p>
            <a:pPr marL="464249" lvl="1" indent="-290513">
              <a:buFont typeface="Wingdings" panose="05000000000000000000" pitchFamily="2" charset="2"/>
              <a:buChar char="§"/>
            </a:pPr>
            <a:r>
              <a:rPr lang="pt-BR" sz="2800" dirty="0"/>
              <a:t>Receitas caseiras</a:t>
            </a:r>
          </a:p>
          <a:p>
            <a:pPr marL="464249" lvl="1" indent="-290513">
              <a:buFont typeface="Wingdings" panose="05000000000000000000" pitchFamily="2" charset="2"/>
              <a:buChar char="§"/>
            </a:pPr>
            <a:r>
              <a:rPr lang="pt-BR" sz="2800" dirty="0"/>
              <a:t>Refeições temáticas</a:t>
            </a:r>
          </a:p>
          <a:p>
            <a:pPr marL="464249" lvl="1" indent="-290513">
              <a:buFont typeface="Wingdings" panose="05000000000000000000" pitchFamily="2" charset="2"/>
              <a:buChar char="§"/>
            </a:pPr>
            <a:r>
              <a:rPr lang="pt-BR" sz="2800" dirty="0"/>
              <a:t>Eventos e festividades</a:t>
            </a:r>
          </a:p>
          <a:p>
            <a:pPr marL="464249" lvl="1" indent="-290513">
              <a:buFont typeface="Wingdings" panose="05000000000000000000" pitchFamily="2" charset="2"/>
              <a:buChar char="§"/>
            </a:pPr>
            <a:r>
              <a:rPr lang="pt-BR" sz="2800" dirty="0"/>
              <a:t>Consistência e característica da refeição de acordo com a capacidade do sistema digestório</a:t>
            </a:r>
          </a:p>
          <a:p>
            <a:pPr marL="464249" lvl="1" indent="-290513">
              <a:buFont typeface="Wingdings" panose="05000000000000000000" pitchFamily="2" charset="2"/>
              <a:buChar char="§"/>
            </a:pPr>
            <a:r>
              <a:rPr lang="pt-BR" sz="2800" dirty="0"/>
              <a:t>Ambientação (música, decoração, conforto, segurança)</a:t>
            </a:r>
          </a:p>
          <a:p>
            <a:pPr marL="0" indent="0">
              <a:buNone/>
            </a:pPr>
            <a:endParaRPr lang="pt-BR" sz="1800" dirty="0"/>
          </a:p>
        </p:txBody>
      </p:sp>
      <p:pic>
        <p:nvPicPr>
          <p:cNvPr id="4" name="Picture 2" descr="Resultado de imagem para CRN3">
            <a:extLst>
              <a:ext uri="{FF2B5EF4-FFF2-40B4-BE49-F238E27FC236}">
                <a16:creationId xmlns:a16="http://schemas.microsoft.com/office/drawing/2014/main" id="{BD5EFF29-58D7-4B7D-8827-DAD60A11B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5" y="5844616"/>
            <a:ext cx="1339244" cy="10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795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Resultado de imagem para cultura alimentar idos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13" y="136052"/>
            <a:ext cx="3588005" cy="201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53" y="2426711"/>
            <a:ext cx="3227965" cy="213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sultado de imagem para festa junina ido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162" y="1096774"/>
            <a:ext cx="3569907" cy="237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Resultado de imagem para comida pastosa idos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37107"/>
            <a:ext cx="2276194" cy="178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Imagem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76782"/>
            <a:ext cx="4197965" cy="279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sultado de imagem para CRN3">
            <a:extLst>
              <a:ext uri="{FF2B5EF4-FFF2-40B4-BE49-F238E27FC236}">
                <a16:creationId xmlns:a16="http://schemas.microsoft.com/office/drawing/2014/main" id="{4FFEFD77-3839-48F7-BD2A-98DDBDB69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779" y="5844616"/>
            <a:ext cx="1339244" cy="10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962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17" y="265811"/>
            <a:ext cx="5134271" cy="288802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76" y="3346695"/>
            <a:ext cx="4417647" cy="2484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17" y="4250277"/>
            <a:ext cx="3932565" cy="2212068"/>
          </a:xfrm>
          <a:prstGeom prst="rect">
            <a:avLst/>
          </a:prstGeom>
        </p:spPr>
      </p:pic>
      <p:pic>
        <p:nvPicPr>
          <p:cNvPr id="8" name="Picture 2" descr="Resultado de imagem para CRN3">
            <a:extLst>
              <a:ext uri="{FF2B5EF4-FFF2-40B4-BE49-F238E27FC236}">
                <a16:creationId xmlns:a16="http://schemas.microsoft.com/office/drawing/2014/main" id="{F8167B4A-ADC0-43BE-92B0-09650BAE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5" y="5844616"/>
            <a:ext cx="1339244" cy="10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748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Resultado de imagem para frases ido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02" y="1700809"/>
            <a:ext cx="5992898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sultado de imagem para CRN3">
            <a:extLst>
              <a:ext uri="{FF2B5EF4-FFF2-40B4-BE49-F238E27FC236}">
                <a16:creationId xmlns:a16="http://schemas.microsoft.com/office/drawing/2014/main" id="{AC400B62-F321-40A9-8B8F-878858B7F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0" y="5844616"/>
            <a:ext cx="1339244" cy="10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491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55497"/>
            <a:ext cx="7772400" cy="2854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dirty="0"/>
              <a:t>“É preciso chegar ativo à terceira idade, não lamentar o envelhecimento, mas encará-lo como uma celebração da sabedoria.” 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6270678" y="5100028"/>
            <a:ext cx="2187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Alexandre Kalache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221" y="4636343"/>
            <a:ext cx="1504320" cy="1666034"/>
          </a:xfrm>
          <a:prstGeom prst="rect">
            <a:avLst/>
          </a:prstGeom>
        </p:spPr>
      </p:pic>
      <p:pic>
        <p:nvPicPr>
          <p:cNvPr id="6" name="Picture 2" descr="Resultado de imagem para CRN3">
            <a:extLst>
              <a:ext uri="{FF2B5EF4-FFF2-40B4-BE49-F238E27FC236}">
                <a16:creationId xmlns:a16="http://schemas.microsoft.com/office/drawing/2014/main" id="{96973672-03A2-47AD-9447-DC0E4AB21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5" y="5844616"/>
            <a:ext cx="1339244" cy="10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0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img.r7.com/images/populacao-250720181327532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6" y="522350"/>
            <a:ext cx="7163045" cy="574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sultado de imagem para CRN3">
            <a:extLst>
              <a:ext uri="{FF2B5EF4-FFF2-40B4-BE49-F238E27FC236}">
                <a16:creationId xmlns:a16="http://schemas.microsoft.com/office/drawing/2014/main" id="{0FF04666-111F-467C-A5E6-D2A46552A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5" y="5844616"/>
            <a:ext cx="1339244" cy="10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420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2715" y="518189"/>
            <a:ext cx="6377940" cy="1014673"/>
          </a:xfrm>
        </p:spPr>
        <p:txBody>
          <a:bodyPr>
            <a:normAutofit fontScale="90000"/>
          </a:bodyPr>
          <a:lstStyle/>
          <a:p>
            <a:r>
              <a:rPr lang="pt-BR" dirty="0"/>
              <a:t>Bom trabalho a todos!!!!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Resultado de imagem para idoso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76" y="1776047"/>
            <a:ext cx="7354659" cy="490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sultado de imagem para CRN3">
            <a:extLst>
              <a:ext uri="{FF2B5EF4-FFF2-40B4-BE49-F238E27FC236}">
                <a16:creationId xmlns:a16="http://schemas.microsoft.com/office/drawing/2014/main" id="{FC6F8813-9B50-4394-B55E-2D85BA7FA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5" y="5844616"/>
            <a:ext cx="1339244" cy="10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61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estatuto do idos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1" y="1512277"/>
            <a:ext cx="3237423" cy="461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769" y="439057"/>
            <a:ext cx="6377940" cy="1293028"/>
          </a:xfrm>
        </p:spPr>
        <p:txBody>
          <a:bodyPr/>
          <a:lstStyle/>
          <a:p>
            <a:r>
              <a:rPr lang="pt-BR" dirty="0"/>
              <a:t>Estatuto do idoso (Brasil, 2003)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6381" y="1951599"/>
            <a:ext cx="5217355" cy="4343183"/>
          </a:xfrm>
        </p:spPr>
        <p:txBody>
          <a:bodyPr>
            <a:normAutofit/>
          </a:bodyPr>
          <a:lstStyle/>
          <a:p>
            <a:r>
              <a:rPr lang="pt-BR" dirty="0"/>
              <a:t>Promove inserções do nutricionista (Camargos, 2009)</a:t>
            </a:r>
          </a:p>
          <a:p>
            <a:pPr lvl="1"/>
            <a:r>
              <a:rPr lang="pt-BR" dirty="0"/>
              <a:t>Acesso e garantia do alimento à população idosa</a:t>
            </a:r>
          </a:p>
          <a:p>
            <a:pPr lvl="1"/>
            <a:r>
              <a:rPr lang="pt-BR" dirty="0"/>
              <a:t>Direito à saúde com qualidade na prestação de serviços</a:t>
            </a:r>
          </a:p>
          <a:p>
            <a:pPr lvl="1"/>
            <a:endParaRPr lang="pt-BR" dirty="0"/>
          </a:p>
          <a:p>
            <a:pPr lvl="1"/>
            <a:r>
              <a:rPr lang="pt-BR" dirty="0"/>
              <a:t>Necessidade desse profissional e de serviço de nutrição e dietoterapia para credenciamento de Centro de Referência para a Saúde do Idoso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198077" y="3578470"/>
            <a:ext cx="2206869" cy="78251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2B9DD36-6882-40E1-9B16-4F5E44351786}"/>
              </a:ext>
            </a:extLst>
          </p:cNvPr>
          <p:cNvSpPr/>
          <p:nvPr/>
        </p:nvSpPr>
        <p:spPr>
          <a:xfrm>
            <a:off x="4404946" y="4200935"/>
            <a:ext cx="4522763" cy="14312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Resultado de imagem para CRN3">
            <a:extLst>
              <a:ext uri="{FF2B5EF4-FFF2-40B4-BE49-F238E27FC236}">
                <a16:creationId xmlns:a16="http://schemas.microsoft.com/office/drawing/2014/main" id="{34343887-58CA-46B4-B155-7E0B453CE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5" y="5844616"/>
            <a:ext cx="1339244" cy="10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115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831" y="623697"/>
            <a:ext cx="7881425" cy="1293028"/>
          </a:xfrm>
        </p:spPr>
        <p:txBody>
          <a:bodyPr>
            <a:normAutofit fontScale="90000"/>
          </a:bodyPr>
          <a:lstStyle/>
          <a:p>
            <a:r>
              <a:rPr lang="pt-BR" dirty="0"/>
              <a:t>Instituição de longa permanência para idosos - ilpi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sz="3200" dirty="0"/>
              <a:t>Instituições governamentais ou não governamentais, de caráter residencial, destinadas </a:t>
            </a:r>
            <a:r>
              <a:rPr lang="pt-BR" sz="3200" b="1" dirty="0"/>
              <a:t>ao domicílio coletivo</a:t>
            </a:r>
            <a:r>
              <a:rPr lang="pt-BR" sz="3200" dirty="0"/>
              <a:t> de pessoas com idade igual ou superior a 60 anos, com ou sem suporte familiar, </a:t>
            </a:r>
            <a:r>
              <a:rPr lang="pt-BR" sz="3200" b="1" dirty="0"/>
              <a:t>em condição de liberdade, dignidade e cidadania</a:t>
            </a:r>
          </a:p>
          <a:p>
            <a:pPr marL="0" indent="0" algn="r">
              <a:buNone/>
            </a:pPr>
            <a:r>
              <a:rPr lang="pt-BR" sz="2800" dirty="0"/>
              <a:t>(Anvisa, RDC nº. 283/2005)</a:t>
            </a:r>
            <a:endParaRPr lang="en-US" sz="2800" dirty="0"/>
          </a:p>
        </p:txBody>
      </p:sp>
      <p:pic>
        <p:nvPicPr>
          <p:cNvPr id="4" name="Picture 2" descr="Resultado de imagem para CRN3">
            <a:extLst>
              <a:ext uri="{FF2B5EF4-FFF2-40B4-BE49-F238E27FC236}">
                <a16:creationId xmlns:a16="http://schemas.microsoft.com/office/drawing/2014/main" id="{BA2E8C05-6BAD-44FD-8C67-B45A5A1B8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5" y="5844616"/>
            <a:ext cx="1339244" cy="10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888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611536"/>
          </a:xfrm>
        </p:spPr>
        <p:txBody>
          <a:bodyPr>
            <a:noAutofit/>
          </a:bodyPr>
          <a:lstStyle/>
          <a:p>
            <a:r>
              <a:rPr lang="pt-BR" dirty="0"/>
              <a:t>Presença do nutricionista nas ilpis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8" y="1880437"/>
            <a:ext cx="8263218" cy="4617078"/>
          </a:xfrm>
        </p:spPr>
        <p:txBody>
          <a:bodyPr>
            <a:normAutofit/>
          </a:bodyPr>
          <a:lstStyle/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sz="3200" dirty="0"/>
              <a:t>Proporciona monitoramento da situação alimentar e nutricional dos idosos</a:t>
            </a:r>
          </a:p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sz="3200" dirty="0"/>
              <a:t>Promove ações de práticas alimentares saudáveis</a:t>
            </a:r>
          </a:p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sz="3200" dirty="0"/>
              <a:t>Prevenção e controle de distúrbios nutricionais</a:t>
            </a:r>
          </a:p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sz="3200" dirty="0"/>
              <a:t>Desenvolvimento contínuo de capacitação de recursos humanos</a:t>
            </a:r>
            <a:endParaRPr lang="pt-BR" sz="2400" dirty="0"/>
          </a:p>
        </p:txBody>
      </p:sp>
      <p:pic>
        <p:nvPicPr>
          <p:cNvPr id="4" name="Picture 2" descr="Resultado de imagem para CRN3">
            <a:extLst>
              <a:ext uri="{FF2B5EF4-FFF2-40B4-BE49-F238E27FC236}">
                <a16:creationId xmlns:a16="http://schemas.microsoft.com/office/drawing/2014/main" id="{D0F75FDE-50FD-43A7-9662-2B6FC4156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5" y="5844616"/>
            <a:ext cx="1339244" cy="10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180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611536"/>
          </a:xfrm>
        </p:spPr>
        <p:txBody>
          <a:bodyPr>
            <a:noAutofit/>
          </a:bodyPr>
          <a:lstStyle/>
          <a:p>
            <a:r>
              <a:rPr lang="pt-BR" dirty="0"/>
              <a:t>Presença do nutricionista nas ilpis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084" y="1783721"/>
            <a:ext cx="8430271" cy="4819301"/>
          </a:xfrm>
        </p:spPr>
        <p:txBody>
          <a:bodyPr>
            <a:normAutofit/>
          </a:bodyPr>
          <a:lstStyle/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sz="3800" dirty="0"/>
              <a:t>RDC 283/2005 – ANVISA </a:t>
            </a:r>
          </a:p>
          <a:p>
            <a:pPr marL="464249" lvl="1" indent="-290513">
              <a:buFont typeface="Wingdings" panose="05000000000000000000" pitchFamily="2" charset="2"/>
              <a:buChar char="§"/>
            </a:pPr>
            <a:r>
              <a:rPr lang="pt-BR" sz="3300" dirty="0"/>
              <a:t>5 – processos operacionais</a:t>
            </a:r>
          </a:p>
          <a:p>
            <a:pPr marL="921449" lvl="2" indent="-290513">
              <a:buFont typeface="Wingdings" panose="05000000000000000000" pitchFamily="2" charset="2"/>
              <a:buChar char="§"/>
            </a:pPr>
            <a:r>
              <a:rPr lang="pt-BR" sz="2800" dirty="0"/>
              <a:t>5.3 alimentação</a:t>
            </a:r>
          </a:p>
          <a:p>
            <a:pPr marL="1378649" lvl="3" indent="-290513">
              <a:buFont typeface="Wingdings" panose="05000000000000000000" pitchFamily="2" charset="2"/>
              <a:buChar char="§"/>
            </a:pPr>
            <a:r>
              <a:rPr lang="pt-BR" sz="2400" dirty="0"/>
              <a:t>Oferecimento de seis refeições diárias</a:t>
            </a:r>
          </a:p>
          <a:p>
            <a:pPr marL="1378649" lvl="3" indent="-290513">
              <a:buFont typeface="Wingdings" panose="05000000000000000000" pitchFamily="2" charset="2"/>
              <a:buChar char="§"/>
            </a:pPr>
            <a:r>
              <a:rPr lang="pt-BR" sz="2400" dirty="0"/>
              <a:t>Normas e rotinas técnicas </a:t>
            </a:r>
          </a:p>
          <a:p>
            <a:pPr marL="1835849" lvl="4" indent="-290513">
              <a:buFont typeface="Wingdings" panose="05000000000000000000" pitchFamily="2" charset="2"/>
              <a:buChar char="§"/>
            </a:pPr>
            <a:r>
              <a:rPr lang="pt-BR" sz="2200" dirty="0"/>
              <a:t>Limpeza e descontaminação dos alimentos</a:t>
            </a:r>
          </a:p>
          <a:p>
            <a:pPr marL="1835849" lvl="4" indent="-290513">
              <a:buFont typeface="Wingdings" panose="05000000000000000000" pitchFamily="2" charset="2"/>
              <a:buChar char="§"/>
            </a:pPr>
            <a:r>
              <a:rPr lang="pt-BR" sz="2200" dirty="0"/>
              <a:t>Armazenagem de alimentos </a:t>
            </a:r>
          </a:p>
          <a:p>
            <a:pPr marL="1835849" lvl="4" indent="-290513">
              <a:buFont typeface="Wingdings" panose="05000000000000000000" pitchFamily="2" charset="2"/>
              <a:buChar char="§"/>
            </a:pPr>
            <a:r>
              <a:rPr lang="pt-BR" sz="2200" dirty="0"/>
              <a:t>Preparo conforme as boas práticas de manipulação</a:t>
            </a:r>
          </a:p>
          <a:p>
            <a:pPr marL="1835849" lvl="4" indent="-290513">
              <a:buFont typeface="Wingdings" panose="05000000000000000000" pitchFamily="2" charset="2"/>
              <a:buChar char="§"/>
            </a:pPr>
            <a:r>
              <a:rPr lang="pt-BR" sz="2200" dirty="0"/>
              <a:t>Boas práticas para prevenção e controle de vetores</a:t>
            </a:r>
          </a:p>
          <a:p>
            <a:pPr marL="1835849" lvl="4" indent="-290513">
              <a:buFont typeface="Wingdings" panose="05000000000000000000" pitchFamily="2" charset="2"/>
              <a:buChar char="§"/>
            </a:pPr>
            <a:r>
              <a:rPr lang="pt-BR" sz="2200" dirty="0"/>
              <a:t>Acondicionamento de resíduos</a:t>
            </a:r>
          </a:p>
        </p:txBody>
      </p:sp>
      <p:pic>
        <p:nvPicPr>
          <p:cNvPr id="4" name="Picture 2" descr="Resultado de imagem para CRN3">
            <a:extLst>
              <a:ext uri="{FF2B5EF4-FFF2-40B4-BE49-F238E27FC236}">
                <a16:creationId xmlns:a16="http://schemas.microsoft.com/office/drawing/2014/main" id="{53534D68-E9E7-46CE-AC37-3A1E8E80E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5" y="5844616"/>
            <a:ext cx="1339244" cy="10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290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611536"/>
          </a:xfrm>
        </p:spPr>
        <p:txBody>
          <a:bodyPr>
            <a:noAutofit/>
          </a:bodyPr>
          <a:lstStyle/>
          <a:p>
            <a:r>
              <a:rPr lang="pt-BR" dirty="0"/>
              <a:t>Presença do nutricionista nas ilpis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14" y="1792513"/>
            <a:ext cx="8915399" cy="4520362"/>
          </a:xfrm>
        </p:spPr>
        <p:txBody>
          <a:bodyPr>
            <a:normAutofit/>
          </a:bodyPr>
          <a:lstStyle/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sz="3200" dirty="0"/>
              <a:t>CFN</a:t>
            </a:r>
            <a:r>
              <a:rPr lang="pt-BR" sz="2800" dirty="0"/>
              <a:t>, Resolução 600/2018 – áreas de atuação</a:t>
            </a:r>
          </a:p>
          <a:p>
            <a:pPr marL="747713" lvl="1" indent="-290513">
              <a:buFont typeface="Wingdings" panose="05000000000000000000" pitchFamily="2" charset="2"/>
              <a:buChar char="§"/>
            </a:pPr>
            <a:r>
              <a:rPr lang="pt-BR" sz="2600" dirty="0"/>
              <a:t>Nutricionista na </a:t>
            </a:r>
            <a:r>
              <a:rPr lang="pt-BR" sz="2600" b="1" dirty="0"/>
              <a:t>área de nutrição em alimentação coletiva </a:t>
            </a:r>
            <a:r>
              <a:rPr lang="pt-BR" sz="2600" dirty="0"/>
              <a:t>– Gestão em UAN institucional (A.1.1)</a:t>
            </a:r>
          </a:p>
          <a:p>
            <a:pPr marL="1204913" lvl="2" indent="-290513">
              <a:buFont typeface="Wingdings" panose="05000000000000000000" pitchFamily="2" charset="2"/>
              <a:buChar char="§"/>
            </a:pPr>
            <a:r>
              <a:rPr lang="pt-BR" sz="2400" dirty="0"/>
              <a:t>1 nutricionista/100 refeições/dia – 20h/semana</a:t>
            </a:r>
          </a:p>
          <a:p>
            <a:pPr marL="747713" lvl="1" indent="-290513">
              <a:buFont typeface="Wingdings" panose="05000000000000000000" pitchFamily="2" charset="2"/>
              <a:buChar char="§"/>
            </a:pPr>
            <a:endParaRPr lang="pt-BR" sz="2600" dirty="0"/>
          </a:p>
          <a:p>
            <a:pPr marL="747713" lvl="1" indent="-290513">
              <a:buFont typeface="Wingdings" panose="05000000000000000000" pitchFamily="2" charset="2"/>
              <a:buChar char="§"/>
            </a:pPr>
            <a:r>
              <a:rPr lang="pt-BR" sz="2600" dirty="0"/>
              <a:t>Nutricionista </a:t>
            </a:r>
            <a:r>
              <a:rPr lang="pt-BR" sz="2600" b="1" dirty="0"/>
              <a:t>na área de nutrição clínica </a:t>
            </a:r>
            <a:r>
              <a:rPr lang="pt-BR" sz="2600" dirty="0"/>
              <a:t>– assistência nutricional e dietoterápica, sub</a:t>
            </a:r>
            <a:r>
              <a:rPr lang="pt-BR" sz="2400" dirty="0"/>
              <a:t>área C.</a:t>
            </a:r>
          </a:p>
          <a:p>
            <a:pPr marL="1204913" lvl="2" indent="-290513">
              <a:buFont typeface="Wingdings" panose="05000000000000000000" pitchFamily="2" charset="2"/>
              <a:buChar char="§"/>
            </a:pPr>
            <a:r>
              <a:rPr lang="pt-BR" sz="2200" dirty="0"/>
              <a:t>20 residentes – 15/semana</a:t>
            </a:r>
          </a:p>
          <a:p>
            <a:pPr marL="1204913" lvl="2" indent="-290513">
              <a:buFont typeface="Wingdings" panose="05000000000000000000" pitchFamily="2" charset="2"/>
              <a:buChar char="§"/>
            </a:pPr>
            <a:r>
              <a:rPr lang="pt-BR" sz="2200" dirty="0"/>
              <a:t>21 a 50 residentes – 20h/semana</a:t>
            </a:r>
          </a:p>
          <a:p>
            <a:pPr marL="1204913" lvl="2" indent="-290513">
              <a:buFont typeface="Wingdings" panose="05000000000000000000" pitchFamily="2" charset="2"/>
              <a:buChar char="§"/>
            </a:pPr>
            <a:r>
              <a:rPr lang="pt-BR" sz="2200" dirty="0"/>
              <a:t>51 a 100 residentes – 30h/semana</a:t>
            </a:r>
          </a:p>
          <a:p>
            <a:pPr marL="1204913" lvl="2" indent="-290513">
              <a:buFont typeface="Wingdings" panose="05000000000000000000" pitchFamily="2" charset="2"/>
              <a:buChar char="§"/>
            </a:pPr>
            <a:endParaRPr lang="pt-BR" sz="2200" dirty="0"/>
          </a:p>
        </p:txBody>
      </p:sp>
      <p:pic>
        <p:nvPicPr>
          <p:cNvPr id="4" name="Picture 2" descr="Resultado de imagem para CRN3">
            <a:extLst>
              <a:ext uri="{FF2B5EF4-FFF2-40B4-BE49-F238E27FC236}">
                <a16:creationId xmlns:a16="http://schemas.microsoft.com/office/drawing/2014/main" id="{B5C8696D-1CDE-433E-8D12-478941E1E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5" y="5844616"/>
            <a:ext cx="1339244" cy="10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550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2815" y="471479"/>
            <a:ext cx="5886449" cy="611536"/>
          </a:xfrm>
        </p:spPr>
        <p:txBody>
          <a:bodyPr>
            <a:noAutofit/>
          </a:bodyPr>
          <a:lstStyle/>
          <a:p>
            <a:r>
              <a:rPr lang="pt-BR" sz="3600" dirty="0"/>
              <a:t>nutricionista nas ilpis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17" y="1311063"/>
            <a:ext cx="7904416" cy="5256584"/>
          </a:xfrm>
        </p:spPr>
        <p:txBody>
          <a:bodyPr>
            <a:noAutofit/>
          </a:bodyPr>
          <a:lstStyle/>
          <a:p>
            <a:pPr marL="290513" indent="-290513">
              <a:buFont typeface="Wingdings" panose="05000000000000000000" pitchFamily="2" charset="2"/>
              <a:buChar char="§"/>
            </a:pPr>
            <a:r>
              <a:rPr lang="pt-BR" sz="3200" dirty="0"/>
              <a:t>Dois principais aspectos</a:t>
            </a:r>
          </a:p>
          <a:p>
            <a:pPr marL="464249" lvl="1" indent="-290513">
              <a:buFont typeface="Wingdings" panose="05000000000000000000" pitchFamily="2" charset="2"/>
              <a:buChar char="§"/>
            </a:pPr>
            <a:r>
              <a:rPr lang="pt-BR" sz="2800" dirty="0"/>
              <a:t>Oferta de refeição adequada</a:t>
            </a:r>
          </a:p>
          <a:p>
            <a:pPr marL="464249" lvl="1" indent="-290513">
              <a:buFont typeface="Wingdings" panose="05000000000000000000" pitchFamily="2" charset="2"/>
              <a:buChar char="§"/>
            </a:pPr>
            <a:r>
              <a:rPr lang="pt-BR" sz="2800" dirty="0"/>
              <a:t>Monitoramento do estado nutricional</a:t>
            </a:r>
          </a:p>
          <a:p>
            <a:pPr marL="0" indent="0">
              <a:buNone/>
            </a:pPr>
            <a:endParaRPr lang="pt-BR" sz="1800" dirty="0"/>
          </a:p>
        </p:txBody>
      </p:sp>
      <p:pic>
        <p:nvPicPr>
          <p:cNvPr id="4098" name="Picture 2" descr="Resultado de imagem para alimentação em asi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95253"/>
            <a:ext cx="2829011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m para alimentação em asi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107" y="5284177"/>
            <a:ext cx="2482621" cy="145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Resultado de imagem para estado nutricional idos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6" name="Picture 10" descr="Resultado de imagem para estado nutricional ido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992" y="3133773"/>
            <a:ext cx="1271587" cy="191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m relacionad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168" y="3295253"/>
            <a:ext cx="1623968" cy="23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sultado de imagem para CRN3">
            <a:extLst>
              <a:ext uri="{FF2B5EF4-FFF2-40B4-BE49-F238E27FC236}">
                <a16:creationId xmlns:a16="http://schemas.microsoft.com/office/drawing/2014/main" id="{892FD604-1963-44DC-8F2B-BFBC6FFF4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5" y="5844616"/>
            <a:ext cx="1339244" cy="10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973655"/>
      </p:ext>
    </p:extLst>
  </p:cSld>
  <p:clrMapOvr>
    <a:masterClrMapping/>
  </p:clrMapOvr>
</p:sld>
</file>

<file path=ppt/theme/theme1.xml><?xml version="1.0" encoding="utf-8"?>
<a:theme xmlns:a="http://schemas.openxmlformats.org/drawingml/2006/main" name="Trilha de Vapor">
  <a:themeElements>
    <a:clrScheme name="Trilha de Vapor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Trilha de Vapor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ilha de Vapor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706</Words>
  <Application>Microsoft Office PowerPoint</Application>
  <PresentationFormat>Apresentação na tela (4:3)</PresentationFormat>
  <Paragraphs>110</Paragraphs>
  <Slides>30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Century Gothic</vt:lpstr>
      <vt:lpstr>Wingdings</vt:lpstr>
      <vt:lpstr>Trilha de Vapor</vt:lpstr>
      <vt:lpstr>O NUTRICIONISTA NAS INSTITUIÇÕES de LONGA PERMANÊNCIA PARA IDOSOS – ILPI</vt:lpstr>
      <vt:lpstr>Apresentação do PowerPoint</vt:lpstr>
      <vt:lpstr>Apresentação do PowerPoint</vt:lpstr>
      <vt:lpstr>Estatuto do idoso (Brasil, 2003)</vt:lpstr>
      <vt:lpstr>Instituição de longa permanência para idosos - ilpi</vt:lpstr>
      <vt:lpstr>Presença do nutricionista nas ilpis</vt:lpstr>
      <vt:lpstr>Presença do nutricionista nas ilpis</vt:lpstr>
      <vt:lpstr>Presença do nutricionista nas ilpis</vt:lpstr>
      <vt:lpstr>nutricionista nas ilpis</vt:lpstr>
      <vt:lpstr>nutricionista clínico nas ilpis</vt:lpstr>
      <vt:lpstr>Apresentação do PowerPoint</vt:lpstr>
      <vt:lpstr>Apresentação do PowerPoint</vt:lpstr>
      <vt:lpstr>nutricionista nas ilpis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Exames bioquimicos</vt:lpstr>
      <vt:lpstr>Exames bioquimicos</vt:lpstr>
      <vt:lpstr>nutricionista gestor UAN nas ilpis</vt:lpstr>
      <vt:lpstr>nutricionista nas ilpis</vt:lpstr>
      <vt:lpstr>Apresentação do PowerPoint</vt:lpstr>
      <vt:lpstr>Apresentação do PowerPoint</vt:lpstr>
      <vt:lpstr>Apresentação do PowerPoint</vt:lpstr>
      <vt:lpstr>Apresentação do PowerPoint</vt:lpstr>
      <vt:lpstr>Bom trabalho a todos!!!!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PAPEL DO NUTRICIONISTA NA SAÚDE DO IDOSO</dc:title>
  <dc:creator>Cezar</dc:creator>
  <cp:lastModifiedBy>Cezar</cp:lastModifiedBy>
  <cp:revision>6</cp:revision>
  <dcterms:created xsi:type="dcterms:W3CDTF">2018-11-28T17:16:03Z</dcterms:created>
  <dcterms:modified xsi:type="dcterms:W3CDTF">2018-11-29T12:44:53Z</dcterms:modified>
</cp:coreProperties>
</file>