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60" r:id="rId5"/>
    <p:sldId id="258" r:id="rId6"/>
    <p:sldId id="259" r:id="rId7"/>
    <p:sldId id="262" r:id="rId8"/>
    <p:sldId id="263" r:id="rId9"/>
    <p:sldId id="261" r:id="rId10"/>
    <p:sldId id="264" r:id="rId11"/>
    <p:sldId id="265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DA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 hasCustomPrompt="1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 hasCustomPrompt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aime Silveira"/>
          <p:cNvSpPr txBox="1"/>
          <p:nvPr>
            <p:ph type="body" sz="quarter" idx="13" hasCustomPrompt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–Jaime Silveira</a:t>
            </a:r>
          </a:p>
        </p:txBody>
      </p:sp>
      <p:sp>
        <p:nvSpPr>
          <p:cNvPr id="94" name="“Digite uma citação aqui.”"/>
          <p:cNvSpPr txBox="1"/>
          <p:nvPr>
            <p:ph type="body" sz="quarter" idx="14" hasCustomPrompt="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uma citação aqui.” </a:t>
            </a:r>
          </a:p>
        </p:txBody>
      </p:sp>
      <p:sp>
        <p:nvSpPr>
          <p:cNvPr id="9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1" name="Texto do Título"/>
          <p:cNvSpPr txBox="1"/>
          <p:nvPr>
            <p:ph type="title" hasCustomPrompt="1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/>
          <p:nvPr>
            <p:ph type="body" sz="quarter" idx="1" hasCustomPrompt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/>
          <p:nvPr>
            <p:ph type="title" hasCustomPrompt="1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39" name="Texto do Título"/>
          <p:cNvSpPr txBox="1"/>
          <p:nvPr>
            <p:ph type="title" hasCustomPrompt="1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/>
          <p:nvPr>
            <p:ph type="body" sz="quarter" idx="1" hasCustomPrompt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66" name="Texto do Títu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/>
          <p:nvPr>
            <p:ph type="body" sz="half" idx="1" hasCustomPrompt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/>
          <p:nvPr>
            <p:ph type="body" idx="1" hasCustomPrompt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4" name="Imagem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5" name="Imagem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8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16.w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9.wmf"/><Relationship Id="rId2" Type="http://schemas.openxmlformats.org/officeDocument/2006/relationships/oleObject" Target="../embeddings/oleObject15.bin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3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14.wmf"/><Relationship Id="rId2" Type="http://schemas.openxmlformats.org/officeDocument/2006/relationships/oleObject" Target="../embeddings/oleObject10.bin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tura de Tela 2018-11-16 às 05.06.24.png" descr="Captura de Tela 2018-11-16 às 05.06.2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63" y="-14838"/>
            <a:ext cx="24447527" cy="137450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0" name="Título"/>
          <p:cNvSpPr txBox="1"/>
          <p:nvPr>
            <p:ph type="ctrTitle"/>
          </p:nvPr>
        </p:nvSpPr>
        <p:spPr>
          <a:xfrm>
            <a:off x="1778000" y="651510"/>
            <a:ext cx="20828000" cy="4804410"/>
          </a:xfrm>
          <a:prstGeom prst="rect">
            <a:avLst/>
          </a:prstGeom>
        </p:spPr>
        <p:txBody>
          <a:bodyPr/>
          <a:lstStyle/>
          <a:p>
            <a:r>
              <a:rPr lang="pt-BR" sz="9600" b="1" u="sng">
                <a:solidFill>
                  <a:srgbClr val="0DA1B6"/>
                </a:solidFill>
                <a:latin typeface="Segoe Script" panose="030B0504020000000003" charset="0"/>
                <a:cs typeface="Segoe Script" panose="030B0504020000000003" charset="0"/>
              </a:rPr>
              <a:t>EXPERIÊNCIA EXITOSA CRN5 </a:t>
            </a:r>
            <a:endParaRPr lang="pt-BR" sz="9600" b="1" u="sng">
              <a:solidFill>
                <a:srgbClr val="0DA1B6"/>
              </a:solidFill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121" name="Corp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6000" b="1"/>
              <a:t>ENATIARA DAMÁSIO BARBOSA</a:t>
            </a:r>
            <a:endParaRPr lang="pt-BR" sz="6000"/>
          </a:p>
          <a:p>
            <a:pPr>
              <a:lnSpc>
                <a:spcPct val="150000"/>
              </a:lnSpc>
            </a:pPr>
            <a:r>
              <a:rPr lang="pt-BR" sz="6000"/>
              <a:t>NUTRICIONISTA FISCAL DO CRN5 - 9894</a:t>
            </a:r>
            <a:endParaRPr lang="pt-BR" sz="600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aptura de Tela 2018-11-16 às 05.28.26.png" descr="Captura de Tela 2018-11-16 às 05.28.2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" y="12420"/>
            <a:ext cx="24384001" cy="1369145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aphicFrame>
        <p:nvGraphicFramePr>
          <p:cNvPr id="5" name="Espaço Reservado para Imagem 4"/>
          <p:cNvGraphicFramePr>
            <a:graphicFrameLocks noChangeAspect="1"/>
          </p:cNvGraphicFramePr>
          <p:nvPr>
            <p:ph type="pic" sz="quarter" idx="13"/>
          </p:nvPr>
        </p:nvGraphicFramePr>
        <p:xfrm>
          <a:off x="3561080" y="1118235"/>
          <a:ext cx="19804380" cy="462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6934200" imgH="1819275" progId="Paint.Picture">
                  <p:embed/>
                </p:oleObj>
              </mc:Choice>
              <mc:Fallback>
                <p:oleObj name="" r:id="rId2" imgW="6934200" imgH="1819275" progId="Paint.Picture">
                  <p:embed/>
                  <p:pic>
                    <p:nvPicPr>
                      <p:cNvPr id="0" name="Imagem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61080" y="1118235"/>
                        <a:ext cx="19804380" cy="4628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Espaço Reservado para Imagem 8"/>
          <p:cNvGraphicFramePr/>
          <p:nvPr>
            <p:ph type="pic" sz="quarter" idx="14"/>
          </p:nvPr>
        </p:nvGraphicFramePr>
        <p:xfrm>
          <a:off x="3561080" y="9029065"/>
          <a:ext cx="9952355" cy="279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4" imgW="3390900" imgH="981075" progId="Paint.Picture">
                  <p:embed/>
                </p:oleObj>
              </mc:Choice>
              <mc:Fallback>
                <p:oleObj name="" r:id="rId4" imgW="3390900" imgH="981075" progId="Paint.Picture">
                  <p:embed/>
                  <p:pic>
                    <p:nvPicPr>
                      <p:cNvPr id="0" name="Imagem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1080" y="9029065"/>
                        <a:ext cx="9952355" cy="2796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Espaço Reservado para Imagem 11"/>
          <p:cNvGraphicFramePr/>
          <p:nvPr>
            <p:ph type="pic" idx="15"/>
          </p:nvPr>
        </p:nvGraphicFramePr>
        <p:xfrm>
          <a:off x="3561080" y="5746750"/>
          <a:ext cx="19805015" cy="328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6" imgW="6934200" imgH="1247775" progId="Paint.Picture">
                  <p:embed/>
                </p:oleObj>
              </mc:Choice>
              <mc:Fallback>
                <p:oleObj name="" r:id="rId6" imgW="6934200" imgH="1247775" progId="Paint.Picture">
                  <p:embed/>
                  <p:pic>
                    <p:nvPicPr>
                      <p:cNvPr id="0" name="Imagem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61080" y="5746750"/>
                        <a:ext cx="19805015" cy="328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aptura de Tela 2018-11-16 às 05.01.10.png" descr="Captura de Tela 2018-11-16 às 05.01.1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1" y="-5249"/>
            <a:ext cx="24414578" cy="137264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9" name="Corpo"/>
          <p:cNvSpPr txBox="1"/>
          <p:nvPr>
            <p:ph type="body" idx="4294967295"/>
          </p:nvPr>
        </p:nvSpPr>
        <p:spPr>
          <a:xfrm>
            <a:off x="1903095" y="2128520"/>
            <a:ext cx="9283065" cy="10064750"/>
          </a:xfrm>
          <a:prstGeom prst="rect">
            <a:avLst/>
          </a:prstGeom>
        </p:spPr>
        <p:txBody>
          <a:bodyPr>
            <a:normAutofit fontScale="70000"/>
          </a:bodyPr>
          <a:lstStyle/>
          <a:p>
            <a:pPr marL="0" indent="0">
              <a:lnSpc>
                <a:spcPct val="100000"/>
              </a:lnSpc>
              <a:buNone/>
            </a:pPr>
            <a:endParaRPr lang="pt-BR" b="1">
              <a:solidFill>
                <a:srgbClr val="0DA1B6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b="1">
                <a:solidFill>
                  <a:srgbClr val="0DA1B6"/>
                </a:solidFill>
                <a:latin typeface="Segoe Script" panose="030B0504020000000003" charset="0"/>
                <a:cs typeface="Segoe Script" panose="030B0504020000000003" charset="0"/>
              </a:rPr>
              <a:t>EQUIPE FISCALIZAÇÃO CRN5</a:t>
            </a:r>
            <a:r>
              <a:rPr lang="pt-BR">
                <a:latin typeface="Segoe Script" panose="030B0504020000000003" charset="0"/>
                <a:cs typeface="Segoe Script" panose="030B0504020000000003" charset="0"/>
              </a:rPr>
              <a:t> </a:t>
            </a:r>
            <a:endParaRPr lang="pt-BR"/>
          </a:p>
          <a:p>
            <a:pPr marL="0" indent="0" algn="just">
              <a:lnSpc>
                <a:spcPct val="100000"/>
              </a:lnSpc>
              <a:buNone/>
            </a:pPr>
            <a:r>
              <a:rPr lang="pt-BR" b="1">
                <a:solidFill>
                  <a:schemeClr val="tx1"/>
                </a:solidFill>
              </a:rPr>
              <a:t>Diva Menezes</a:t>
            </a:r>
            <a:r>
              <a:rPr lang="pt-BR"/>
              <a:t> - Coordenadora de Fiscalização</a:t>
            </a:r>
            <a:endParaRPr lang="pt-BR"/>
          </a:p>
          <a:p>
            <a:pPr marL="0" indent="0" algn="just">
              <a:lnSpc>
                <a:spcPct val="100000"/>
              </a:lnSpc>
              <a:buNone/>
            </a:pPr>
            <a:r>
              <a:rPr lang="pt-BR" b="1"/>
              <a:t>Andréa Cordeiro</a:t>
            </a:r>
            <a:r>
              <a:rPr lang="pt-BR"/>
              <a:t> - Fiscal do CRN5 - Aracajú</a:t>
            </a:r>
            <a:endParaRPr lang="pt-BR"/>
          </a:p>
          <a:p>
            <a:pPr marL="0" indent="0" algn="just">
              <a:lnSpc>
                <a:spcPct val="100000"/>
              </a:lnSpc>
              <a:buNone/>
            </a:pPr>
            <a:r>
              <a:rPr lang="pt-BR" b="1"/>
              <a:t>Leny Strauch</a:t>
            </a:r>
            <a:r>
              <a:rPr lang="pt-BR"/>
              <a:t> - Fiscal do CRN5 - Salvador</a:t>
            </a:r>
            <a:endParaRPr lang="pt-BR"/>
          </a:p>
          <a:p>
            <a:pPr marL="0" indent="0" algn="just">
              <a:lnSpc>
                <a:spcPct val="100000"/>
              </a:lnSpc>
              <a:buNone/>
            </a:pPr>
            <a:r>
              <a:rPr lang="pt-BR" b="1"/>
              <a:t>Tatiana Rolando</a:t>
            </a:r>
            <a:r>
              <a:rPr lang="pt-BR"/>
              <a:t> - Fiscal do CRN5 - Salvador </a:t>
            </a:r>
            <a:endParaRPr lang="pt-BR"/>
          </a:p>
          <a:p>
            <a:pPr marL="0" indent="0">
              <a:lnSpc>
                <a:spcPct val="100000"/>
              </a:lnSpc>
              <a:buNone/>
            </a:pPr>
            <a:endParaRPr lang="pt-BR"/>
          </a:p>
          <a:p>
            <a:pPr marL="0" indent="0">
              <a:buNone/>
            </a:pPr>
            <a:endParaRPr lang="pt-BR"/>
          </a:p>
          <a:p>
            <a:pPr marL="0" indent="0">
              <a:buNone/>
            </a:pPr>
            <a:endParaRPr lang="pt-BR"/>
          </a:p>
        </p:txBody>
      </p:sp>
      <p:graphicFrame>
        <p:nvGraphicFramePr>
          <p:cNvPr id="2" name="Espaço Reservado para Imagem 1"/>
          <p:cNvGraphicFramePr/>
          <p:nvPr>
            <p:ph type="pic" sz="quarter" idx="13"/>
          </p:nvPr>
        </p:nvGraphicFramePr>
        <p:xfrm>
          <a:off x="11676380" y="2128520"/>
          <a:ext cx="10558145" cy="782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3667125" imgH="2667000" progId="Paint.Picture">
                  <p:embed/>
                </p:oleObj>
              </mc:Choice>
              <mc:Fallback>
                <p:oleObj name="" r:id="rId2" imgW="3667125" imgH="2667000" progId="Paint.Picture">
                  <p:embed/>
                  <p:pic>
                    <p:nvPicPr>
                      <p:cNvPr id="0" name="Imagem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76380" y="2128520"/>
                        <a:ext cx="10558145" cy="782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Captura de Tela 2018-11-16 às 05.14.05.png" descr="Captura de Tela 2018-11-16 às 05.14.0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556" y="-57124"/>
            <a:ext cx="24482178" cy="137645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4" name="Título"/>
          <p:cNvSpPr txBox="1"/>
          <p:nvPr>
            <p:ph type="title"/>
          </p:nvPr>
        </p:nvSpPr>
        <p:spPr>
          <a:xfrm>
            <a:off x="1631315" y="745490"/>
            <a:ext cx="21005800" cy="2706370"/>
          </a:xfrm>
          <a:prstGeom prst="rect">
            <a:avLst/>
          </a:prstGeom>
        </p:spPr>
        <p:txBody>
          <a:bodyPr/>
          <a:lstStyle/>
          <a:p>
            <a:r>
              <a:rPr lang="pt-BR">
                <a:solidFill>
                  <a:srgbClr val="0DA1B6"/>
                </a:solidFill>
                <a:latin typeface="Segoe Script" panose="030B0504020000000003" charset="0"/>
                <a:cs typeface="Segoe Script" panose="030B0504020000000003" charset="0"/>
              </a:rPr>
              <a:t>FISCALIZAÇÃO</a:t>
            </a:r>
            <a:endParaRPr lang="pt-BR">
              <a:solidFill>
                <a:srgbClr val="0DA1B6"/>
              </a:solidFill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2" name="Retângulo 1" title="SALVADOR - SEDE"/>
          <p:cNvSpPr/>
          <p:nvPr/>
        </p:nvSpPr>
        <p:spPr>
          <a:xfrm>
            <a:off x="8317230" y="3739515"/>
            <a:ext cx="7632700" cy="172847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 upright="0">
            <a:no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pt-BR" altLang="en-US" sz="440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SALVADOR - SEDE </a:t>
            </a:r>
            <a:endParaRPr kumimoji="0" lang="pt-BR" altLang="en-US" sz="44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Fluxograma: Processo Alternativo 2"/>
          <p:cNvSpPr/>
          <p:nvPr/>
        </p:nvSpPr>
        <p:spPr>
          <a:xfrm>
            <a:off x="1689100" y="5763260"/>
            <a:ext cx="5760085" cy="172783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 upright="0">
            <a:no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pt-BR" altLang="en-US" sz="440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ITABUNA/BA</a:t>
            </a:r>
            <a:endParaRPr kumimoji="0" lang="pt-BR" altLang="en-US" sz="4400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pt-BR" altLang="en-US" sz="440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DELEGACIA</a:t>
            </a:r>
            <a:r>
              <a:rPr kumimoji="0" lang="pt-B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endParaRPr kumimoji="0" lang="pt-B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Fluxograma: Processo Alternativo 3"/>
          <p:cNvSpPr/>
          <p:nvPr/>
        </p:nvSpPr>
        <p:spPr>
          <a:xfrm>
            <a:off x="16522700" y="5763260"/>
            <a:ext cx="6172200" cy="1727835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 upright="0">
            <a:no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pt-BR" altLang="en-US" sz="440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ARACAJU/SE</a:t>
            </a:r>
            <a:endParaRPr kumimoji="0" lang="pt-BR" altLang="en-US" sz="4400" i="0" u="none" strike="noStrike" cap="none" spc="0" normalizeH="0" baseline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pt-BR" altLang="en-US" sz="440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DELEGACIA</a:t>
            </a:r>
            <a:r>
              <a:rPr kumimoji="0" lang="pt-B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endParaRPr kumimoji="0" lang="pt-B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7449185" y="9916795"/>
            <a:ext cx="4030980" cy="20720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 upright="0">
            <a:no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pt-BR" altLang="en-US" sz="440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INTERIORES</a:t>
            </a:r>
            <a:r>
              <a:rPr kumimoji="0" lang="pt-B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endParaRPr kumimoji="0" lang="pt-B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0683875" y="8138795"/>
            <a:ext cx="5266055" cy="177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0" tIns="0" rIns="0" bIns="0" numCol="1" spcCol="38100" rtlCol="0" anchor="ctr" forceAA="0" upright="0">
            <a:no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pt-BR" altLang="en-US" sz="440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REGIÃO METROPOLITANA</a:t>
            </a:r>
            <a:r>
              <a:rPr kumimoji="0" lang="pt-B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  <a:endParaRPr kumimoji="0" lang="pt-B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7" name="Conector Reto 6"/>
          <p:cNvCxnSpPr>
            <a:stCxn id="2" idx="1"/>
          </p:cNvCxnSpPr>
          <p:nvPr/>
        </p:nvCxnSpPr>
        <p:spPr>
          <a:xfrm flipH="1">
            <a:off x="4487545" y="4603750"/>
            <a:ext cx="3829685" cy="222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cxnSp>
        <p:nvCxnSpPr>
          <p:cNvPr id="8" name="Conector Reto 7"/>
          <p:cNvCxnSpPr/>
          <p:nvPr/>
        </p:nvCxnSpPr>
        <p:spPr>
          <a:xfrm flipH="1">
            <a:off x="15949930" y="4625975"/>
            <a:ext cx="3829685" cy="2222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cxnSp>
        <p:nvCxnSpPr>
          <p:cNvPr id="9" name="Conector Reto 8"/>
          <p:cNvCxnSpPr/>
          <p:nvPr/>
        </p:nvCxnSpPr>
        <p:spPr>
          <a:xfrm>
            <a:off x="4487545" y="4614545"/>
            <a:ext cx="13335" cy="114871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cxnSp>
        <p:nvCxnSpPr>
          <p:cNvPr id="10" name="Conector Reto 9"/>
          <p:cNvCxnSpPr/>
          <p:nvPr/>
        </p:nvCxnSpPr>
        <p:spPr>
          <a:xfrm>
            <a:off x="19766280" y="4648200"/>
            <a:ext cx="13335" cy="114871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  <p:cxnSp>
        <p:nvCxnSpPr>
          <p:cNvPr id="14" name="Conector de Seta Reta 13"/>
          <p:cNvCxnSpPr/>
          <p:nvPr/>
        </p:nvCxnSpPr>
        <p:spPr>
          <a:xfrm>
            <a:off x="6503670" y="7506335"/>
            <a:ext cx="2952115" cy="241046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9384030" y="5561965"/>
            <a:ext cx="71755" cy="435483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13298805" y="5569585"/>
            <a:ext cx="36195" cy="257683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Captura de Tela 2018-11-16 às 05.14.05.png" descr="Captura de Tela 2018-11-16 às 05.14.0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136" y="-24104"/>
            <a:ext cx="24482178" cy="137645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" name="Título 11"/>
          <p:cNvSpPr/>
          <p:nvPr>
            <p:ph type="title"/>
          </p:nvPr>
        </p:nvSpPr>
        <p:spPr>
          <a:xfrm>
            <a:off x="1689100" y="355600"/>
            <a:ext cx="21005800" cy="3282950"/>
          </a:xfrm>
        </p:spPr>
        <p:txBody>
          <a:bodyPr/>
          <a:p>
            <a:r>
              <a:rPr lang="pt-BR" altLang="en-US">
                <a:solidFill>
                  <a:srgbClr val="0DA1B6"/>
                </a:solidFill>
                <a:latin typeface="Segoe Script" panose="030B0504020000000003" charset="0"/>
                <a:cs typeface="Segoe Script" panose="030B0504020000000003" charset="0"/>
              </a:rPr>
              <a:t>OBJETIVO</a:t>
            </a:r>
            <a:endParaRPr lang="pt-BR" altLang="en-US">
              <a:solidFill>
                <a:srgbClr val="0DA1B6"/>
              </a:solidFill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129" name="Corpo"/>
          <p:cNvSpPr txBox="1"/>
          <p:nvPr>
            <p:ph type="body" idx="1"/>
          </p:nvPr>
        </p:nvSpPr>
        <p:spPr>
          <a:xfrm>
            <a:off x="1960245" y="3149600"/>
            <a:ext cx="20734655" cy="6045835"/>
          </a:xfrm>
          <a:prstGeom prst="rect">
            <a:avLst/>
          </a:prstGeom>
        </p:spPr>
        <p:txBody>
          <a:bodyPr>
            <a:normAutofit lnSpcReduction="20000"/>
          </a:bodyPr>
          <a:p>
            <a:pPr marL="0" indent="0">
              <a:lnSpc>
                <a:spcPct val="100000"/>
              </a:lnSpc>
              <a:buNone/>
            </a:pPr>
            <a:endParaRPr lang="pt-BR"/>
          </a:p>
          <a:p>
            <a:pPr marL="0" indent="0" algn="just">
              <a:lnSpc>
                <a:spcPct val="150000"/>
              </a:lnSpc>
              <a:buNone/>
            </a:pPr>
            <a:r>
              <a:rPr lang="pt-BR"/>
              <a:t>Apresentar suscintamente uma experiência relevante em nossa prática de fiscalização em detrimento da disciplina e compromisso de uma profissonal com suas atividades, bem como de nosso papel fiscalizador e orientador.   </a:t>
            </a:r>
            <a:endParaRPr lang="pt-BR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aptura de Tela 2018-11-16 às 05.01.10.png" descr="Captura de Tela 2018-11-16 às 05.01.1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1" y="-5249"/>
            <a:ext cx="24414578" cy="137264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8" name="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pt-BR" b="1">
                <a:solidFill>
                  <a:srgbClr val="0DA1B6"/>
                </a:solidFill>
                <a:latin typeface="Segoe Script" panose="030B0504020000000003" charset="0"/>
                <a:cs typeface="Segoe Script" panose="030B0504020000000003" charset="0"/>
              </a:rPr>
              <a:t>EXPERIÊNCIA </a:t>
            </a:r>
            <a:endParaRPr lang="pt-BR" b="1">
              <a:solidFill>
                <a:srgbClr val="0DA1B6"/>
              </a:solidFill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129" name="Corpo"/>
          <p:cNvSpPr txBox="1"/>
          <p:nvPr>
            <p:ph type="body" idx="1"/>
          </p:nvPr>
        </p:nvSpPr>
        <p:spPr>
          <a:xfrm>
            <a:off x="1960245" y="3149600"/>
            <a:ext cx="20734655" cy="10064750"/>
          </a:xfrm>
          <a:prstGeom prst="rect">
            <a:avLst/>
          </a:prstGeom>
        </p:spPr>
        <p:txBody>
          <a:bodyPr>
            <a:normAutofit fontScale="8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b="1"/>
              <a:t>Centro Médico Pediátrico no município de Itabuna </a:t>
            </a:r>
            <a:endParaRPr lang="pt-BR"/>
          </a:p>
          <a:p>
            <a:pPr marL="0" indent="0">
              <a:lnSpc>
                <a:spcPct val="100000"/>
              </a:lnSpc>
              <a:buNone/>
            </a:pPr>
            <a:r>
              <a:rPr lang="pt-BR"/>
              <a:t>Administração própria - Público / Privado </a:t>
            </a:r>
            <a:endParaRPr lang="pt-BR"/>
          </a:p>
          <a:p>
            <a:pPr marL="0" indent="0">
              <a:lnSpc>
                <a:spcPct val="100000"/>
              </a:lnSpc>
              <a:buNone/>
            </a:pPr>
            <a:r>
              <a:rPr lang="pt-BR"/>
              <a:t>Horário de funcionamento 24 Horas  </a:t>
            </a:r>
            <a:endParaRPr lang="pt-BR"/>
          </a:p>
          <a:p>
            <a:pPr marL="0" indent="0">
              <a:lnSpc>
                <a:spcPct val="100000"/>
              </a:lnSpc>
              <a:buNone/>
            </a:pPr>
            <a:r>
              <a:rPr lang="pt-BR"/>
              <a:t>Serviço centralizado - porcionado - 259 refeições  - 34 leitos - 10 pacientes</a:t>
            </a:r>
            <a:endParaRPr lang="pt-BR"/>
          </a:p>
          <a:p>
            <a:pPr marL="0" indent="0">
              <a:buNone/>
            </a:pPr>
            <a:r>
              <a:rPr lang="pt-BR" b="1"/>
              <a:t>Nutricionista e RT M.B.D.S</a:t>
            </a:r>
            <a:endParaRPr lang="pt-BR" b="1"/>
          </a:p>
          <a:p>
            <a:pPr marL="0" indent="0">
              <a:buNone/>
            </a:pPr>
            <a:r>
              <a:rPr lang="pt-BR"/>
              <a:t>Vínculo celetista</a:t>
            </a:r>
            <a:r>
              <a:rPr lang="pt-BR" b="1"/>
              <a:t>  - </a:t>
            </a:r>
            <a:r>
              <a:rPr lang="pt-BR"/>
              <a:t>único vínculo </a:t>
            </a:r>
            <a:endParaRPr lang="pt-BR" b="1"/>
          </a:p>
          <a:p>
            <a:pPr marL="0" indent="0">
              <a:buNone/>
            </a:pPr>
            <a:r>
              <a:rPr lang="pt-BR"/>
              <a:t>Não possui supervisor técnico </a:t>
            </a:r>
            <a:endParaRPr lang="pt-BR"/>
          </a:p>
          <a:p>
            <a:pPr marL="0" indent="0">
              <a:buNone/>
            </a:pPr>
            <a:r>
              <a:rPr lang="pt-BR"/>
              <a:t>30H SEMANAIS - 2A 1M - 5A exercício profissional</a:t>
            </a:r>
            <a:endParaRPr lang="pt-BR"/>
          </a:p>
          <a:p>
            <a:pPr marL="0" indent="0">
              <a:buNone/>
            </a:pPr>
            <a:endParaRPr lang="pt-BR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aptura de Tela 2018-11-16 às 05.28.26.png" descr="Captura de Tela 2018-11-16 às 05.28.2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065" y="12420"/>
            <a:ext cx="24384001" cy="1369145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2" name="Título"/>
          <p:cNvSpPr txBox="1"/>
          <p:nvPr>
            <p:ph type="title" idx="4294967295"/>
          </p:nvPr>
        </p:nvSpPr>
        <p:spPr>
          <a:xfrm>
            <a:off x="2880995" y="679450"/>
            <a:ext cx="21435060" cy="19621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pt-BR" sz="7200" b="1">
                <a:solidFill>
                  <a:srgbClr val="0DA1B6"/>
                </a:solidFill>
                <a:latin typeface="Segoe Script" panose="030B0504020000000003" charset="0"/>
                <a:cs typeface="Segoe Script" panose="030B0504020000000003" charset="0"/>
              </a:rPr>
              <a:t>PARALELO: 28/09/17 e 17/08/18-RVT's UAN</a:t>
            </a:r>
            <a:r>
              <a:rPr lang="pt-BR" sz="8000">
                <a:solidFill>
                  <a:srgbClr val="0DA1B6"/>
                </a:solidFill>
                <a:latin typeface="Segoe Script" panose="030B0504020000000003" charset="0"/>
                <a:cs typeface="Segoe Script" panose="030B0504020000000003" charset="0"/>
              </a:rPr>
              <a:t> </a:t>
            </a:r>
            <a:r>
              <a:rPr lang="pt-BR">
                <a:solidFill>
                  <a:srgbClr val="0DA1B6"/>
                </a:solidFill>
              </a:rPr>
              <a:t> </a:t>
            </a:r>
            <a:endParaRPr lang="pt-BR">
              <a:solidFill>
                <a:srgbClr val="0DA1B6"/>
              </a:solidFill>
            </a:endParaRPr>
          </a:p>
        </p:txBody>
      </p:sp>
      <p:graphicFrame>
        <p:nvGraphicFramePr>
          <p:cNvPr id="13" name="Espaço Reservado para Imagem 12"/>
          <p:cNvGraphicFramePr>
            <a:graphicFrameLocks noChangeAspect="1"/>
          </p:cNvGraphicFramePr>
          <p:nvPr>
            <p:ph type="pic" sz="quarter" idx="13"/>
          </p:nvPr>
        </p:nvGraphicFramePr>
        <p:xfrm>
          <a:off x="3554095" y="3435350"/>
          <a:ext cx="20619085" cy="419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2" imgW="6915150" imgH="1476375" progId="Paint.Picture">
                  <p:embed/>
                </p:oleObj>
              </mc:Choice>
              <mc:Fallback>
                <p:oleObj name="" r:id="rId2" imgW="6915150" imgH="1476375" progId="Paint.Picture">
                  <p:embed/>
                  <p:pic>
                    <p:nvPicPr>
                      <p:cNvPr id="0" name="Imagem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54095" y="3435350"/>
                        <a:ext cx="20619085" cy="4194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Espaço Reservado para Imagem 15"/>
          <p:cNvGraphicFramePr>
            <a:graphicFrameLocks noChangeAspect="1"/>
          </p:cNvGraphicFramePr>
          <p:nvPr>
            <p:ph type="pic" sz="quarter" idx="14"/>
          </p:nvPr>
        </p:nvGraphicFramePr>
        <p:xfrm>
          <a:off x="3553460" y="7946390"/>
          <a:ext cx="20619720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4" imgW="6915150" imgH="1466850" progId="Paint.Picture">
                  <p:embed/>
                </p:oleObj>
              </mc:Choice>
              <mc:Fallback>
                <p:oleObj name="" r:id="rId4" imgW="6915150" imgH="1466850" progId="Paint.Picture">
                  <p:embed/>
                  <p:pic>
                    <p:nvPicPr>
                      <p:cNvPr id="0" name="Imagem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3460" y="7946390"/>
                        <a:ext cx="20619720" cy="436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aptura de Tela 2018-11-16 às 05.01.10.png" descr="Captura de Tela 2018-11-16 às 05.01.1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1" y="-5249"/>
            <a:ext cx="24414578" cy="137264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aphicFrame>
        <p:nvGraphicFramePr>
          <p:cNvPr id="10" name="Espaço Reservado para Imagem 9"/>
          <p:cNvGraphicFramePr>
            <a:graphicFrameLocks noChangeAspect="1"/>
          </p:cNvGraphicFramePr>
          <p:nvPr>
            <p:ph type="pic" sz="quarter" idx="13"/>
          </p:nvPr>
        </p:nvGraphicFramePr>
        <p:xfrm>
          <a:off x="1672590" y="1785620"/>
          <a:ext cx="10259060" cy="909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2" imgW="4457700" imgH="2781300" progId="Paint.Picture">
                  <p:embed/>
                </p:oleObj>
              </mc:Choice>
              <mc:Fallback>
                <p:oleObj name="" r:id="rId2" imgW="4457700" imgH="2781300" progId="Paint.Picture">
                  <p:embed/>
                  <p:pic>
                    <p:nvPicPr>
                      <p:cNvPr id="0" name="Imagem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2590" y="1785620"/>
                        <a:ext cx="10259060" cy="9095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Espaço Reservado para Imagem 12"/>
          <p:cNvGraphicFramePr>
            <a:graphicFrameLocks noChangeAspect="1"/>
          </p:cNvGraphicFramePr>
          <p:nvPr>
            <p:ph type="pic" sz="quarter" idx="14"/>
          </p:nvPr>
        </p:nvGraphicFramePr>
        <p:xfrm>
          <a:off x="12325985" y="1785620"/>
          <a:ext cx="10225405" cy="909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4" imgW="4486275" imgH="2762250" progId="Paint.Picture">
                  <p:embed/>
                </p:oleObj>
              </mc:Choice>
              <mc:Fallback>
                <p:oleObj name="" r:id="rId4" imgW="4486275" imgH="2762250" progId="Paint.Picture">
                  <p:embed/>
                  <p:pic>
                    <p:nvPicPr>
                      <p:cNvPr id="0" name="Imagem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25985" y="1785620"/>
                        <a:ext cx="10225405" cy="9095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aptura de Tela 2018-11-16 às 05.01.10.png" descr="Captura de Tela 2018-11-16 às 05.01.1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1" y="-5884"/>
            <a:ext cx="24414578" cy="137264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aphicFrame>
        <p:nvGraphicFramePr>
          <p:cNvPr id="13" name="Espaço Reservado para Imagem 12"/>
          <p:cNvGraphicFramePr>
            <a:graphicFrameLocks noChangeAspect="1"/>
          </p:cNvGraphicFramePr>
          <p:nvPr>
            <p:ph type="pic" sz="quarter" idx="13"/>
          </p:nvPr>
        </p:nvGraphicFramePr>
        <p:xfrm>
          <a:off x="986155" y="1340485"/>
          <a:ext cx="20297140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2" imgW="6943725" imgH="2524125" progId="Paint.Picture">
                  <p:embed/>
                </p:oleObj>
              </mc:Choice>
              <mc:Fallback>
                <p:oleObj name="" r:id="rId2" imgW="6943725" imgH="2524125" progId="Paint.Picture">
                  <p:embed/>
                  <p:pic>
                    <p:nvPicPr>
                      <p:cNvPr id="0" name="Imagem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6155" y="1340485"/>
                        <a:ext cx="20297140" cy="542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Espaço Reservado para Imagem 15"/>
          <p:cNvGraphicFramePr>
            <a:graphicFrameLocks noChangeAspect="1"/>
          </p:cNvGraphicFramePr>
          <p:nvPr>
            <p:ph type="pic" sz="quarter" idx="14"/>
          </p:nvPr>
        </p:nvGraphicFramePr>
        <p:xfrm>
          <a:off x="2804795" y="7059930"/>
          <a:ext cx="21228050" cy="535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4" imgW="6905625" imgH="2514600" progId="Paint.Picture">
                  <p:embed/>
                </p:oleObj>
              </mc:Choice>
              <mc:Fallback>
                <p:oleObj name="" r:id="rId4" imgW="6905625" imgH="2514600" progId="Paint.Picture">
                  <p:embed/>
                  <p:pic>
                    <p:nvPicPr>
                      <p:cNvPr id="0" name="Imagem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4795" y="7059930"/>
                        <a:ext cx="21228050" cy="535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aptura de Tela 2018-11-16 às 05.01.10.png" descr="Captura de Tela 2018-11-16 às 05.01.1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1" y="-5249"/>
            <a:ext cx="24414578" cy="137264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9" name="Corpo"/>
          <p:cNvSpPr txBox="1"/>
          <p:nvPr>
            <p:ph type="body" idx="4294967295"/>
          </p:nvPr>
        </p:nvSpPr>
        <p:spPr>
          <a:xfrm>
            <a:off x="-31750" y="3180080"/>
            <a:ext cx="23634065" cy="10064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/>
              <a:t> </a:t>
            </a:r>
            <a:endParaRPr lang="pt-BR"/>
          </a:p>
          <a:p>
            <a:pPr marL="0" indent="0" algn="just">
              <a:buNone/>
            </a:pPr>
            <a:r>
              <a:rPr lang="pt-BR"/>
              <a:t>											</a:t>
            </a:r>
            <a:r>
              <a:rPr lang="pt-BR" sz="4800"/>
              <a:t>	 </a:t>
            </a:r>
            <a:r>
              <a:rPr lang="pt-BR" sz="4800" b="1">
                <a:solidFill>
                  <a:srgbClr val="0DA1B6"/>
                </a:solidFill>
              </a:rPr>
              <a:t>  													       													Concedido segundo prazo de 90 dias.  </a:t>
            </a:r>
            <a:endParaRPr lang="pt-BR" sz="4800" b="1">
              <a:solidFill>
                <a:srgbClr val="0DA1B6"/>
              </a:solidFill>
            </a:endParaRPr>
          </a:p>
          <a:p>
            <a:pPr marL="0" indent="0" algn="just">
              <a:buNone/>
            </a:pPr>
            <a:r>
              <a:rPr lang="pt-BR"/>
              <a:t>     	</a:t>
            </a:r>
            <a:endParaRPr lang="pt-BR"/>
          </a:p>
        </p:txBody>
      </p:sp>
      <p:graphicFrame>
        <p:nvGraphicFramePr>
          <p:cNvPr id="14" name="Espaço Reservado para Imagem 13"/>
          <p:cNvGraphicFramePr>
            <a:graphicFrameLocks noChangeAspect="1"/>
          </p:cNvGraphicFramePr>
          <p:nvPr>
            <p:ph type="pic" sz="quarter" idx="13"/>
          </p:nvPr>
        </p:nvGraphicFramePr>
        <p:xfrm>
          <a:off x="1590040" y="4147185"/>
          <a:ext cx="19416395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2" imgW="6905625" imgH="962025" progId="Paint.Picture">
                  <p:embed/>
                </p:oleObj>
              </mc:Choice>
              <mc:Fallback>
                <p:oleObj name="" r:id="rId2" imgW="6905625" imgH="962025" progId="Paint.Picture">
                  <p:embed/>
                  <p:pic>
                    <p:nvPicPr>
                      <p:cNvPr id="0" name="Imagem 1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0040" y="4147185"/>
                        <a:ext cx="19416395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Espaço Reservado para Imagem 16"/>
          <p:cNvGraphicFramePr>
            <a:graphicFrameLocks noChangeAspect="1"/>
          </p:cNvGraphicFramePr>
          <p:nvPr>
            <p:ph type="pic" sz="quarter" idx="14"/>
          </p:nvPr>
        </p:nvGraphicFramePr>
        <p:xfrm>
          <a:off x="1589405" y="1074420"/>
          <a:ext cx="19417030" cy="283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4" imgW="6924675" imgH="1019175" progId="Paint.Picture">
                  <p:embed/>
                </p:oleObj>
              </mc:Choice>
              <mc:Fallback>
                <p:oleObj name="" r:id="rId4" imgW="6924675" imgH="1019175" progId="Paint.Picture">
                  <p:embed/>
                  <p:pic>
                    <p:nvPicPr>
                      <p:cNvPr id="0" name="Imagem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405" y="1074420"/>
                        <a:ext cx="19417030" cy="283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/>
          <p:cNvGraphicFramePr/>
          <p:nvPr/>
        </p:nvGraphicFramePr>
        <p:xfrm>
          <a:off x="1589405" y="7026910"/>
          <a:ext cx="8363585" cy="410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6" imgW="3438525" imgH="990600" progId="Paint.Picture">
                  <p:embed/>
                </p:oleObj>
              </mc:Choice>
              <mc:Fallback>
                <p:oleObj name="" r:id="rId6" imgW="3438525" imgH="990600" progId="Paint.Picture">
                  <p:embed/>
                  <p:pic>
                    <p:nvPicPr>
                      <p:cNvPr id="0" name="Imagem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405" y="7026910"/>
                        <a:ext cx="8363585" cy="4103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aptura de Tela 2018-11-16 às 05.28.26.png" descr="Captura de Tela 2018-11-16 às 05.28.2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065" y="12420"/>
            <a:ext cx="24384001" cy="1369145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2" name="Título"/>
          <p:cNvSpPr txBox="1"/>
          <p:nvPr>
            <p:ph type="title" idx="4294967295"/>
          </p:nvPr>
        </p:nvSpPr>
        <p:spPr>
          <a:xfrm>
            <a:off x="2911475" y="679450"/>
            <a:ext cx="21404580" cy="19621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pt-BR" sz="7200" b="1">
                <a:solidFill>
                  <a:srgbClr val="0DA1B6"/>
                </a:solidFill>
                <a:latin typeface="Segoe Script" panose="030B0504020000000003" charset="0"/>
                <a:cs typeface="Segoe Script" panose="030B0504020000000003" charset="0"/>
              </a:rPr>
              <a:t>PARALELO: 28/09/17 e 17/08/18 - RVT's NC</a:t>
            </a:r>
            <a:r>
              <a:rPr lang="pt-BR" sz="8000">
                <a:solidFill>
                  <a:srgbClr val="0DA1B6"/>
                </a:solidFill>
              </a:rPr>
              <a:t> </a:t>
            </a:r>
            <a:r>
              <a:rPr lang="pt-BR">
                <a:solidFill>
                  <a:srgbClr val="0DA1B6"/>
                </a:solidFill>
              </a:rPr>
              <a:t> </a:t>
            </a:r>
            <a:endParaRPr lang="pt-BR">
              <a:solidFill>
                <a:srgbClr val="0DA1B6"/>
              </a:solidFill>
            </a:endParaRPr>
          </a:p>
        </p:txBody>
      </p:sp>
      <p:graphicFrame>
        <p:nvGraphicFramePr>
          <p:cNvPr id="2" name="Objeto 1"/>
          <p:cNvGraphicFramePr/>
          <p:nvPr/>
        </p:nvGraphicFramePr>
        <p:xfrm>
          <a:off x="3729355" y="3267075"/>
          <a:ext cx="19769455" cy="4401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6924675" imgH="1619250" progId="Paint.Picture">
                  <p:embed/>
                </p:oleObj>
              </mc:Choice>
              <mc:Fallback>
                <p:oleObj name="" r:id="rId2" imgW="6924675" imgH="1619250" progId="Paint.Picture">
                  <p:embed/>
                  <p:pic>
                    <p:nvPicPr>
                      <p:cNvPr id="0" name="Imagem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29355" y="3267075"/>
                        <a:ext cx="19769455" cy="4401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Espaço Reservado para Imagem 5"/>
          <p:cNvGraphicFramePr>
            <a:graphicFrameLocks noChangeAspect="1"/>
          </p:cNvGraphicFramePr>
          <p:nvPr>
            <p:ph type="pic" sz="quarter" idx="13"/>
          </p:nvPr>
        </p:nvGraphicFramePr>
        <p:xfrm>
          <a:off x="3729355" y="7964805"/>
          <a:ext cx="19769455" cy="428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6953250" imgH="1600200" progId="Paint.Picture">
                  <p:embed/>
                </p:oleObj>
              </mc:Choice>
              <mc:Fallback>
                <p:oleObj name="" r:id="rId4" imgW="6953250" imgH="1600200" progId="Paint.Picture">
                  <p:embed/>
                  <p:pic>
                    <p:nvPicPr>
                      <p:cNvPr id="0" name="Imagem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9355" y="7964805"/>
                        <a:ext cx="19769455" cy="428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WPS Presentation</Application>
  <PresentationFormat/>
  <Paragraphs>52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11</vt:i4>
      </vt:variant>
    </vt:vector>
  </HeadingPairs>
  <TitlesOfParts>
    <vt:vector size="71" baseType="lpstr">
      <vt:lpstr>Arial</vt:lpstr>
      <vt:lpstr>SimSun</vt:lpstr>
      <vt:lpstr>Wingdings</vt:lpstr>
      <vt:lpstr>Helvetica Neue</vt:lpstr>
      <vt:lpstr>Helvetica Neue Medium</vt:lpstr>
      <vt:lpstr>Helvetica Neue Light</vt:lpstr>
      <vt:lpstr>Microsoft YaHei</vt:lpstr>
      <vt:lpstr/>
      <vt:lpstr>Arial Unicode MS</vt:lpstr>
      <vt:lpstr>Helvetica Neue Medium</vt:lpstr>
      <vt:lpstr>Malgun Gothic</vt:lpstr>
      <vt:lpstr>Microsoft JhengHei UI Light</vt:lpstr>
      <vt:lpstr>MingLiU_HKSCS-ExtB</vt:lpstr>
      <vt:lpstr>MS UI Gothic</vt:lpstr>
      <vt:lpstr>NSimSun</vt:lpstr>
      <vt:lpstr>PMingLiU-ExtB</vt:lpstr>
      <vt:lpstr>Yu Gothic UI Light</vt:lpstr>
      <vt:lpstr>Yu Gothic UI Semibold</vt:lpstr>
      <vt:lpstr>Yu Gothic UI Semilight</vt:lpstr>
      <vt:lpstr>Arial Narrow</vt:lpstr>
      <vt:lpstr>Bahnschrift</vt:lpstr>
      <vt:lpstr>Bahnschrift Condensed</vt:lpstr>
      <vt:lpstr>Bahnschrift Light</vt:lpstr>
      <vt:lpstr>Bahnschrift Light Condensed</vt:lpstr>
      <vt:lpstr>Bahnschrift Light SemiCondensed</vt:lpstr>
      <vt:lpstr>Bahnschrift SemiBold</vt:lpstr>
      <vt:lpstr>Bahnschrift SemiBold Condensed</vt:lpstr>
      <vt:lpstr>Microsoft JhengHei UI</vt:lpstr>
      <vt:lpstr>Microsoft YaHei UI Light</vt:lpstr>
      <vt:lpstr>Nirmala UI</vt:lpstr>
      <vt:lpstr>Segoe Print</vt:lpstr>
      <vt:lpstr>Lucida Handwriting</vt:lpstr>
      <vt:lpstr>Lucida Console</vt:lpstr>
      <vt:lpstr>Leelawadee UI Semilight</vt:lpstr>
      <vt:lpstr>Lucida Sans Unicode</vt:lpstr>
      <vt:lpstr>Kristen ITC</vt:lpstr>
      <vt:lpstr>Microsoft Himalaya</vt:lpstr>
      <vt:lpstr>Marlett</vt:lpstr>
      <vt:lpstr>Mongolian Baiti</vt:lpstr>
      <vt:lpstr>Mistral</vt:lpstr>
      <vt:lpstr>MT Extra</vt:lpstr>
      <vt:lpstr>MV Boli</vt:lpstr>
      <vt:lpstr>Monotype Corsiva</vt:lpstr>
      <vt:lpstr>Segoe Script</vt:lpstr>
      <vt:lpstr>White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EXPERIÊNCIA EXITOSA CRN5 </vt:lpstr>
      <vt:lpstr>FISCALIZAÇÃO</vt:lpstr>
      <vt:lpstr>OBJETIVO</vt:lpstr>
      <vt:lpstr>EXPERIÊNCIA </vt:lpstr>
      <vt:lpstr>PARALELO: 28/09/17 e 17/08/18 - RVT's UAN  </vt:lpstr>
      <vt:lpstr>PowerPoint 演示文稿</vt:lpstr>
      <vt:lpstr>PowerPoint 演示文稿</vt:lpstr>
      <vt:lpstr>PowerPoint 演示文稿</vt:lpstr>
      <vt:lpstr>PARALELO: 28/09/17 e 17/08/18 - RVT's NC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EXPERIÊNCIA EXITOSA CRN5 </dc:title>
  <dc:creator/>
  <cp:lastModifiedBy>Fiscal 05</cp:lastModifiedBy>
  <cp:revision>8</cp:revision>
  <dcterms:created xsi:type="dcterms:W3CDTF">2018-11-18T14:04:00Z</dcterms:created>
  <dcterms:modified xsi:type="dcterms:W3CDTF">2018-11-29T02:50:30Z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1046-10.2.0.7549</vt:lpwstr>
  </property>
</Properties>
</file>