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7" r:id="rId1"/>
  </p:sldMasterIdLst>
  <p:notesMasterIdLst>
    <p:notesMasterId r:id="rId10"/>
  </p:notesMasterIdLst>
  <p:sldIdLst>
    <p:sldId id="275" r:id="rId2"/>
    <p:sldId id="312" r:id="rId3"/>
    <p:sldId id="316" r:id="rId4"/>
    <p:sldId id="313" r:id="rId5"/>
    <p:sldId id="317" r:id="rId6"/>
    <p:sldId id="315" r:id="rId7"/>
    <p:sldId id="314" r:id="rId8"/>
    <p:sldId id="31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B1B7B1"/>
    <a:srgbClr val="FF6600"/>
    <a:srgbClr val="00B05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64" d="100"/>
          <a:sy n="64" d="100"/>
        </p:scale>
        <p:origin x="135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AD3CE2D-9AC7-47E3-8BBA-19F6DB2AD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EA077D5-D3B7-495A-9F98-824D897B26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BD5D57-43FF-4902-AD27-BB52FE02DF5E}" type="datetimeFigureOut">
              <a:rPr lang="pt-BR"/>
              <a:pPr>
                <a:defRPr/>
              </a:pPr>
              <a:t>28/11/2018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9054A12D-4FFF-49C3-807F-2B68D83E9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E32E9897-D87D-459B-AF03-64774EB19D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4F0327-5728-4676-8832-3D8835E46C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794A31-14A6-45E5-AFE6-81013D81D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2C3C406-18D2-40B3-9C79-7280071235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5044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918663-DD0B-4D1A-A66C-2CD2FC05C91A}" type="slidenum">
              <a:rPr lang="pt-BR" altLang="pt-BR"/>
              <a:pPr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361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163526-E697-4DBF-9591-3CD4FAA4CBA0}" type="slidenum">
              <a:rPr lang="pt-BR" altLang="pt-BR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642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163526-E697-4DBF-9591-3CD4FAA4CBA0}" type="slidenum">
              <a:rPr lang="pt-BR" altLang="pt-BR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1745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163526-E697-4DBF-9591-3CD4FAA4CBA0}" type="slidenum">
              <a:rPr lang="pt-BR" altLang="pt-BR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3182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163526-E697-4DBF-9591-3CD4FAA4CBA0}" type="slidenum">
              <a:rPr lang="pt-BR" altLang="pt-BR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3805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163526-E697-4DBF-9591-3CD4FAA4CBA0}" type="slidenum">
              <a:rPr lang="pt-BR" altLang="pt-BR"/>
              <a:pPr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7221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163526-E697-4DBF-9591-3CD4FAA4CBA0}" type="slidenum">
              <a:rPr lang="pt-BR" altLang="pt-BR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8785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918663-DD0B-4D1A-A66C-2CD2FC05C91A}" type="slidenum">
              <a:rPr lang="pt-BR" altLang="pt-BR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361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1D08516-EAD8-41F3-A8B2-4B195A650C6B}" type="datetimeFigureOut">
              <a:rPr lang="pt-BR" smtClean="0"/>
              <a:pPr>
                <a:defRPr/>
              </a:pPr>
              <a:t>28/11/2018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5E0F374-4151-4D45-9CD0-8C0B5F3126F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471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08516-EAD8-41F3-A8B2-4B195A650C6B}" type="datetimeFigureOut">
              <a:rPr lang="pt-BR" smtClean="0"/>
              <a:pPr>
                <a:defRPr/>
              </a:pPr>
              <a:t>28/11/2018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F374-4151-4D45-9CD0-8C0B5F3126F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184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08516-EAD8-41F3-A8B2-4B195A650C6B}" type="datetimeFigureOut">
              <a:rPr lang="pt-BR" smtClean="0"/>
              <a:pPr>
                <a:defRPr/>
              </a:pPr>
              <a:t>28/11/2018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F374-4151-4D45-9CD0-8C0B5F3126F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874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08516-EAD8-41F3-A8B2-4B195A650C6B}" type="datetimeFigureOut">
              <a:rPr lang="pt-BR" smtClean="0"/>
              <a:pPr>
                <a:defRPr/>
              </a:pPr>
              <a:t>28/11/2018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F374-4151-4D45-9CD0-8C0B5F3126F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311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D94BD8-F246-4832-AD16-E20C4C88347F}" type="datetimeFigureOut">
              <a:rPr lang="pt-BR" smtClean="0"/>
              <a:pPr>
                <a:defRPr/>
              </a:pPr>
              <a:t>28/11/2018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3E0C9324-3B74-477C-A03A-26354A2530D2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1616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4129AE-4522-42E4-A56F-C65E07BFF8E2}" type="datetimeFigureOut">
              <a:rPr lang="pt-BR" smtClean="0"/>
              <a:pPr>
                <a:defRPr/>
              </a:pPr>
              <a:t>28/11/2018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B5D74-D7C5-4780-9700-BB2ABD28301F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8154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08516-EAD8-41F3-A8B2-4B195A650C6B}" type="datetimeFigureOut">
              <a:rPr lang="pt-BR" smtClean="0"/>
              <a:pPr>
                <a:defRPr/>
              </a:pPr>
              <a:t>28/11/2018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F374-4151-4D45-9CD0-8C0B5F3126F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417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08516-EAD8-41F3-A8B2-4B195A650C6B}" type="datetimeFigureOut">
              <a:rPr lang="pt-BR" smtClean="0"/>
              <a:pPr>
                <a:defRPr/>
              </a:pPr>
              <a:t>28/11/2018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F374-4151-4D45-9CD0-8C0B5F3126F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029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08516-EAD8-41F3-A8B2-4B195A650C6B}" type="datetimeFigureOut">
              <a:rPr lang="pt-BR" smtClean="0"/>
              <a:pPr>
                <a:defRPr/>
              </a:pPr>
              <a:t>28/11/2018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F374-4151-4D45-9CD0-8C0B5F3126F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867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80FDF9-40B9-4425-84F1-E64E5BDA126D}" type="datetimeFigureOut">
              <a:rPr lang="pt-BR" smtClean="0"/>
              <a:pPr>
                <a:defRPr/>
              </a:pPr>
              <a:t>28/11/2018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6008" y="6302326"/>
            <a:ext cx="1097280" cy="274320"/>
          </a:xfrm>
        </p:spPr>
        <p:txBody>
          <a:bodyPr/>
          <a:lstStyle/>
          <a:p>
            <a:fld id="{FA6AE78F-5C93-4C4D-8754-B0190F0F255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3381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7C061348-B541-4436-9126-2CC654DBAA05}" type="datetimeFigureOut">
              <a:rPr lang="pt-BR" smtClean="0"/>
              <a:pPr>
                <a:defRPr/>
              </a:pPr>
              <a:t>28/11/2018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C7159BF-4517-4E29-AC77-EBB43DD2F1CE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207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142" y="6302326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1D08516-EAD8-41F3-A8B2-4B195A650C6B}" type="datetimeFigureOut">
              <a:rPr lang="pt-BR" smtClean="0"/>
              <a:pPr>
                <a:defRPr/>
              </a:pPr>
              <a:t>28/11/2018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2326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3042" y="6302326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5E0F374-4151-4D45-9CD0-8C0B5F3126F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672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tângulo 2">
            <a:extLst>
              <a:ext uri="{FF2B5EF4-FFF2-40B4-BE49-F238E27FC236}">
                <a16:creationId xmlns:a16="http://schemas.microsoft.com/office/drawing/2014/main" id="{78A41DB1-E01B-4496-A922-97E5FF682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0" y="2097276"/>
            <a:ext cx="8715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rgbClr val="006600"/>
                </a:solidFill>
                <a:latin typeface="Calibri" pitchFamily="34" charset="0"/>
              </a:rPr>
              <a:t>Conselho Regional de Nutricionistas</a:t>
            </a:r>
          </a:p>
          <a:p>
            <a:pPr algn="ctr" eaLnBrk="1" hangingPunct="1">
              <a:defRPr/>
            </a:pPr>
            <a:r>
              <a:rPr lang="pt-BR" sz="2400" b="1" dirty="0">
                <a:solidFill>
                  <a:srgbClr val="006600"/>
                </a:solidFill>
                <a:latin typeface="Calibri" pitchFamily="34" charset="0"/>
              </a:rPr>
              <a:t> Décima Região</a:t>
            </a:r>
          </a:p>
        </p:txBody>
      </p:sp>
      <p:sp>
        <p:nvSpPr>
          <p:cNvPr id="2052" name="Retângulo 2">
            <a:extLst>
              <a:ext uri="{FF2B5EF4-FFF2-40B4-BE49-F238E27FC236}">
                <a16:creationId xmlns:a16="http://schemas.microsoft.com/office/drawing/2014/main" id="{F84AB33C-B93C-4DD3-9AAA-E033016D0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992" y="3020720"/>
            <a:ext cx="723801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latin typeface="Calibri" panose="020F0502020204030204" pitchFamily="34" charset="0"/>
              </a:rPr>
              <a:t>PARCERIA ENTRE CRN10 E MINISTÉRIO DO TRABALHO E EMPREGO (PAT)</a:t>
            </a:r>
          </a:p>
          <a:p>
            <a:pPr algn="ctr">
              <a:defRPr/>
            </a:pPr>
            <a:endParaRPr lang="pt-BR" sz="900" b="1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pt-BR" sz="900" b="1" dirty="0">
              <a:latin typeface="Calibri" panose="020F0502020204030204" pitchFamily="34" charset="0"/>
            </a:endParaRPr>
          </a:p>
          <a:p>
            <a:pPr algn="ctr"/>
            <a:r>
              <a:rPr lang="pt-BR" altLang="pt-BR" dirty="0">
                <a:latin typeface="Calibri" panose="020F0502020204030204" pitchFamily="34" charset="0"/>
              </a:rPr>
              <a:t>Coordenadora da Comissão de Fiscalização: Jeanini B. Zamboni</a:t>
            </a:r>
          </a:p>
          <a:p>
            <a:pPr algn="ctr"/>
            <a:r>
              <a:rPr lang="pt-BR" altLang="pt-BR" dirty="0">
                <a:latin typeface="Calibri" panose="020F0502020204030204" pitchFamily="34" charset="0"/>
              </a:rPr>
              <a:t>Coordenadora do Setor de Fiscalização: Laura A. Frischenbruder</a:t>
            </a:r>
          </a:p>
          <a:p>
            <a:pPr algn="ctr"/>
            <a:r>
              <a:rPr lang="pt-BR" altLang="pt-BR" dirty="0">
                <a:latin typeface="Calibri" panose="020F0502020204030204" pitchFamily="34" charset="0"/>
              </a:rPr>
              <a:t>Fiscais: Priscilla Peres Emidio e Rafaela Bertuol</a:t>
            </a:r>
            <a:endParaRPr lang="pt-BR" altLang="pt-BR" baseline="30000" dirty="0">
              <a:latin typeface="Calibri" panose="020F0502020204030204" pitchFamily="34" charset="0"/>
            </a:endParaRPr>
          </a:p>
        </p:txBody>
      </p:sp>
      <p:pic>
        <p:nvPicPr>
          <p:cNvPr id="5" name="Imagem 4" descr="LOGOCRN1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268760"/>
            <a:ext cx="1296144" cy="54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3D6A3D-5B3F-418E-A32E-29A21B11D58F}"/>
              </a:ext>
            </a:extLst>
          </p:cNvPr>
          <p:cNvSpPr txBox="1"/>
          <p:nvPr/>
        </p:nvSpPr>
        <p:spPr>
          <a:xfrm>
            <a:off x="606386" y="1493796"/>
            <a:ext cx="79312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-Auditor fiscal do trabalho Antonio Wellington Cavalcante de Sousa;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-Reunião inicial no CRN10 - agosto/2017, firmando parceria;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-Convidado para o evento em comemoração ao dia do Nutricionista – agosto/17;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-Palestrante no VI Seminário de Fiscalização dos </a:t>
            </a:r>
            <a:r>
              <a:rPr lang="pt-B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CRNs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da Região Sul - outubro/17;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-Convidado para a posse da nova gestão do CRN10 (2018-2021).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1" dirty="0"/>
          </a:p>
          <a:p>
            <a:pPr algn="just"/>
            <a:endParaRPr lang="pt-BR" sz="2000" b="1" dirty="0"/>
          </a:p>
        </p:txBody>
      </p:sp>
      <p:pic>
        <p:nvPicPr>
          <p:cNvPr id="4" name="Imagem 3" descr="LOGOCRN10.PNG">
            <a:extLst>
              <a:ext uri="{FF2B5EF4-FFF2-40B4-BE49-F238E27FC236}">
                <a16:creationId xmlns:a16="http://schemas.microsoft.com/office/drawing/2014/main" id="{9B5FA74B-F438-42CA-9BD4-3E3B22A2DA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4834" y="5671832"/>
            <a:ext cx="2105365" cy="88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Image result for partnership">
            <a:extLst>
              <a:ext uri="{FF2B5EF4-FFF2-40B4-BE49-F238E27FC236}">
                <a16:creationId xmlns:a16="http://schemas.microsoft.com/office/drawing/2014/main" id="{C87A3C92-F129-422A-8BA2-1EF98B4A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87" y="5085636"/>
            <a:ext cx="1537277" cy="153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667C5EA1-A8AE-4FBE-889C-B56A9861F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0" b="16180"/>
          <a:stretch/>
        </p:blipFill>
        <p:spPr bwMode="auto">
          <a:xfrm>
            <a:off x="5292080" y="5671832"/>
            <a:ext cx="2057338" cy="87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BE7448F-4332-43E3-9C62-0242E2C43AD6}"/>
              </a:ext>
            </a:extLst>
          </p:cNvPr>
          <p:cNvSpPr/>
          <p:nvPr/>
        </p:nvSpPr>
        <p:spPr>
          <a:xfrm>
            <a:off x="107504" y="620688"/>
            <a:ext cx="8928992" cy="612067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FA61740-2165-4708-8FF9-EEEA19895963}"/>
              </a:ext>
            </a:extLst>
          </p:cNvPr>
          <p:cNvSpPr txBox="1">
            <a:spLocks/>
          </p:cNvSpPr>
          <p:nvPr/>
        </p:nvSpPr>
        <p:spPr>
          <a:xfrm>
            <a:off x="457198" y="217890"/>
            <a:ext cx="8229600" cy="85110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4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HISTÓRICO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BE7448F-4332-43E3-9C62-0242E2C43AD6}"/>
              </a:ext>
            </a:extLst>
          </p:cNvPr>
          <p:cNvSpPr/>
          <p:nvPr/>
        </p:nvSpPr>
        <p:spPr>
          <a:xfrm>
            <a:off x="107504" y="620688"/>
            <a:ext cx="8928992" cy="612067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FA61740-2165-4708-8FF9-EEEA19895963}"/>
              </a:ext>
            </a:extLst>
          </p:cNvPr>
          <p:cNvSpPr txBox="1">
            <a:spLocks/>
          </p:cNvSpPr>
          <p:nvPr/>
        </p:nvSpPr>
        <p:spPr>
          <a:xfrm>
            <a:off x="457198" y="217890"/>
            <a:ext cx="8229600" cy="85110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4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HISTÓRICO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1046A05-469B-4421-AD16-9644E999E2B2}"/>
              </a:ext>
            </a:extLst>
          </p:cNvPr>
          <p:cNvSpPr/>
          <p:nvPr/>
        </p:nvSpPr>
        <p:spPr>
          <a:xfrm>
            <a:off x="466560" y="1340768"/>
            <a:ext cx="822959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-Encaminhamento de denúncias do CRN10 para fiscalização do PAT (empresas em São José e Palhoça);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-Meta de 12 visitas anuais, até o momento realizou 15. Das 15 empresas, 12 perderam o cadastro no PAT;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-Foco principal da fiscalização do MTE/PAT: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-Dados cadastrais atualizados no sistema PAT;</a:t>
            </a: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	-Qualidade do cardápio;</a:t>
            </a: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	-Descrição detalhada do cardápio;</a:t>
            </a: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	-Educação nutricional visível;</a:t>
            </a: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	-Cálculo do valor nutricional (Macronutrientes, Na, </a:t>
            </a:r>
            <a:r>
              <a:rPr lang="pt-BR" b="1" dirty="0" err="1">
                <a:latin typeface="Calibri" panose="020F0502020204030204" pitchFamily="34" charset="0"/>
                <a:cs typeface="Calibri" panose="020F0502020204030204" pitchFamily="34" charset="0"/>
              </a:rPr>
              <a:t>NDPCal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	-Estrutura física (banheiros de funcionários, vestiários, refeitório);</a:t>
            </a: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	-Funções de produção X limpeza;</a:t>
            </a: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	-Documentação do RT (solicita a apresentação da ART);</a:t>
            </a: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	-Aspectos Contábeis.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755576" y="3681027"/>
            <a:ext cx="6768752" cy="284431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73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EFF97BE6-987D-4175-9D1E-93FE6BA79D4C}"/>
              </a:ext>
            </a:extLst>
          </p:cNvPr>
          <p:cNvSpPr/>
          <p:nvPr/>
        </p:nvSpPr>
        <p:spPr>
          <a:xfrm>
            <a:off x="369776" y="1480424"/>
            <a:ext cx="840444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-Definida realização de ação fiscal conjunta;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-Reunião prévia para alinhamento de condutas;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-Fiscalização em 26/07/18, empresa beneficiária do PAT, sem agendamento;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-Principais pontos observados pelo PAT e CRN10: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-Nutricionista não estava no local;</a:t>
            </a: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	-Higiene da cozinha e refeitório;</a:t>
            </a: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	-Cardápio sem assinatura do RT, sem</a:t>
            </a: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          especificações das preparações e cálculo;</a:t>
            </a: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	-Somente cardápio do almoço;</a:t>
            </a: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	-Sem frutas no cardápio;</a:t>
            </a: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	-Sem educação nutricional.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2E1A38B-F2EB-4479-89A7-49998EB157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25144"/>
            <a:ext cx="1733814" cy="1800197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25713A4C-7211-4FC0-B24A-40C6062D7CA6}"/>
              </a:ext>
            </a:extLst>
          </p:cNvPr>
          <p:cNvSpPr/>
          <p:nvPr/>
        </p:nvSpPr>
        <p:spPr>
          <a:xfrm>
            <a:off x="107504" y="620688"/>
            <a:ext cx="8928992" cy="612067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FA61740-2165-4708-8FF9-EEEA19895963}"/>
              </a:ext>
            </a:extLst>
          </p:cNvPr>
          <p:cNvSpPr txBox="1">
            <a:spLocks/>
          </p:cNvSpPr>
          <p:nvPr/>
        </p:nvSpPr>
        <p:spPr>
          <a:xfrm>
            <a:off x="457200" y="212385"/>
            <a:ext cx="8229600" cy="85110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4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FISCALIZAÇÃO CONJUNTA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11560" y="3861048"/>
            <a:ext cx="4464496" cy="230425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57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48F8945-2067-4B24-9328-F9CA1BE8F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3955" cy="42736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849381F-5AFA-43BE-8AFE-CC986199FF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55" y="0"/>
            <a:ext cx="6736072" cy="427369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F1C8F38-F49A-4D21-9639-67B58A1DEA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12" y="4273698"/>
            <a:ext cx="4594314" cy="258430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E411AB5-A74A-4175-9BBB-B2AA21FEBF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2598"/>
            <a:ext cx="4545712" cy="26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3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EFF97BE6-987D-4175-9D1E-93FE6BA79D4C}"/>
              </a:ext>
            </a:extLst>
          </p:cNvPr>
          <p:cNvSpPr/>
          <p:nvPr/>
        </p:nvSpPr>
        <p:spPr>
          <a:xfrm>
            <a:off x="525242" y="1268760"/>
            <a:ext cx="80392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-Empresa foi autuada pelo PAT e por não ter atendido aos critérios, o cadastro do PAT foi cancelado;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-Realizada nova visita fiscal com aplicação de RVT com a nutricionista (16/08/18); observadas seguintes melhorias: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	-Cozinha e refeitório estavam mais limpos e organizados;</a:t>
            </a: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	-Cardápio estava assinado e carimbado, com especificação das 	preparações, iniciou elaboração dos cálculos;</a:t>
            </a: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	-Apresentados cardápios de todas as refeições (café da manhã,	 almoço,       lanche e jantar); </a:t>
            </a: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	-Todas as refeições têm incluída a fruta;</a:t>
            </a:r>
          </a:p>
          <a:p>
            <a:pPr algn="just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	-Apresentado material de educação nutricional.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-Nutricionista foi convocada para ação orientadora (26/10/18);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-Será realizado novo RVT na empresa no prazo de 3 meses.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5713A4C-7211-4FC0-B24A-40C6062D7CA6}"/>
              </a:ext>
            </a:extLst>
          </p:cNvPr>
          <p:cNvSpPr/>
          <p:nvPr/>
        </p:nvSpPr>
        <p:spPr>
          <a:xfrm>
            <a:off x="107504" y="620688"/>
            <a:ext cx="8928992" cy="612067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FA61740-2165-4708-8FF9-EEEA19895963}"/>
              </a:ext>
            </a:extLst>
          </p:cNvPr>
          <p:cNvSpPr txBox="1">
            <a:spLocks/>
          </p:cNvSpPr>
          <p:nvPr/>
        </p:nvSpPr>
        <p:spPr>
          <a:xfrm>
            <a:off x="457200" y="212385"/>
            <a:ext cx="8229600" cy="85110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4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FISCALIZAÇÃO CONJUNTA</a:t>
            </a:r>
          </a:p>
        </p:txBody>
      </p:sp>
      <p:pic>
        <p:nvPicPr>
          <p:cNvPr id="1026" name="Picture 2" descr="Image result for reuniao">
            <a:extLst>
              <a:ext uri="{FF2B5EF4-FFF2-40B4-BE49-F238E27FC236}">
                <a16:creationId xmlns:a16="http://schemas.microsoft.com/office/drawing/2014/main" id="{A50C32CB-4020-4840-922B-EC705F8B1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595" y="5775688"/>
            <a:ext cx="1669703" cy="8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457200" y="3068960"/>
            <a:ext cx="8229600" cy="216024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713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EFF97BE6-987D-4175-9D1E-93FE6BA79D4C}"/>
              </a:ext>
            </a:extLst>
          </p:cNvPr>
          <p:cNvSpPr/>
          <p:nvPr/>
        </p:nvSpPr>
        <p:spPr>
          <a:xfrm>
            <a:off x="647563" y="1340768"/>
            <a:ext cx="80392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-Realizada nova reunião em 26/10/18;</a:t>
            </a:r>
          </a:p>
          <a:p>
            <a:pPr algn="just"/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-Reafirmada parceria para fiscalizações conjuntas e denúncias;</a:t>
            </a:r>
          </a:p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-A parceria entre as instituições proporciona ação fiscal de qualidade, tanto para orientação e fiscalização do profissional e pessoa jurídica, quanto para o benefício da sociedade atendida.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A871B4-4775-4378-90E8-17636E465F6D}"/>
              </a:ext>
            </a:extLst>
          </p:cNvPr>
          <p:cNvSpPr/>
          <p:nvPr/>
        </p:nvSpPr>
        <p:spPr>
          <a:xfrm>
            <a:off x="107504" y="620688"/>
            <a:ext cx="8928992" cy="612067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FA61740-2165-4708-8FF9-EEEA19895963}"/>
              </a:ext>
            </a:extLst>
          </p:cNvPr>
          <p:cNvSpPr txBox="1">
            <a:spLocks/>
          </p:cNvSpPr>
          <p:nvPr/>
        </p:nvSpPr>
        <p:spPr>
          <a:xfrm>
            <a:off x="457199" y="195134"/>
            <a:ext cx="8229600" cy="85110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  <a:effec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4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CONCLUSÃO</a:t>
            </a:r>
          </a:p>
        </p:txBody>
      </p:sp>
      <p:pic>
        <p:nvPicPr>
          <p:cNvPr id="5" name="Picture 2" descr="A imagem pode conter: 7 pessoas, pessoas sorrindo, pessoas em pÃ© e Ã¡rea interna">
            <a:extLst>
              <a:ext uri="{FF2B5EF4-FFF2-40B4-BE49-F238E27FC236}">
                <a16:creationId xmlns:a16="http://schemas.microsoft.com/office/drawing/2014/main" id="{346D6950-29BE-4790-BE2C-3402D29ED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4" b="5811"/>
          <a:stretch/>
        </p:blipFill>
        <p:spPr bwMode="auto">
          <a:xfrm>
            <a:off x="2555776" y="3717032"/>
            <a:ext cx="4482498" cy="274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02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tângulo 2">
            <a:extLst>
              <a:ext uri="{FF2B5EF4-FFF2-40B4-BE49-F238E27FC236}">
                <a16:creationId xmlns:a16="http://schemas.microsoft.com/office/drawing/2014/main" id="{F84AB33C-B93C-4DD3-9AAA-E033016D0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992" y="3020720"/>
            <a:ext cx="723801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8000" b="1" dirty="0">
                <a:latin typeface="Calibri" panose="020F0502020204030204" pitchFamily="34" charset="0"/>
              </a:rPr>
              <a:t>OBRIGADA!</a:t>
            </a:r>
          </a:p>
          <a:p>
            <a:pPr algn="ctr">
              <a:defRPr/>
            </a:pPr>
            <a:endParaRPr lang="pt-BR" sz="8000" b="1" dirty="0">
              <a:latin typeface="Calibri" panose="020F0502020204030204" pitchFamily="34" charset="0"/>
            </a:endParaRPr>
          </a:p>
        </p:txBody>
      </p:sp>
      <p:pic>
        <p:nvPicPr>
          <p:cNvPr id="5" name="Imagem 4" descr="LOGOCRN1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268760"/>
            <a:ext cx="1296144" cy="54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5420</TotalTime>
  <Words>312</Words>
  <Application>Microsoft Office PowerPoint</Application>
  <PresentationFormat>Apresentação na tela (4:3)</PresentationFormat>
  <Paragraphs>84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Calibri</vt:lpstr>
      <vt:lpstr>Garamond</vt:lpstr>
      <vt:lpstr>Savon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CRN-10 FISCALIZAÇÃO</dc:title>
  <dc:creator>18072009</dc:creator>
  <cp:lastModifiedBy>CRN10</cp:lastModifiedBy>
  <cp:revision>576</cp:revision>
  <dcterms:created xsi:type="dcterms:W3CDTF">2009-12-08T12:45:02Z</dcterms:created>
  <dcterms:modified xsi:type="dcterms:W3CDTF">2018-11-29T01:01:42Z</dcterms:modified>
</cp:coreProperties>
</file>