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84" r:id="rId3"/>
    <p:sldId id="416" r:id="rId4"/>
    <p:sldId id="420" r:id="rId5"/>
    <p:sldId id="419" r:id="rId6"/>
    <p:sldId id="428" r:id="rId7"/>
    <p:sldId id="421" r:id="rId8"/>
    <p:sldId id="429" r:id="rId9"/>
    <p:sldId id="430" r:id="rId10"/>
    <p:sldId id="431" r:id="rId11"/>
    <p:sldId id="434" r:id="rId12"/>
    <p:sldId id="435" r:id="rId13"/>
    <p:sldId id="436" r:id="rId14"/>
    <p:sldId id="432" r:id="rId15"/>
    <p:sldId id="438" r:id="rId16"/>
    <p:sldId id="258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729"/>
    <a:srgbClr val="D87C39"/>
    <a:srgbClr val="D97E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A061-04ED-480F-963B-A75C9E01304D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07A56-B15C-4BA5-8258-80D1E9247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01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F99F-F77F-4A09-8AA0-3441E153E2E5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6DAF-26D9-4679-BEFC-3AE50C1989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69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F99F-F77F-4A09-8AA0-3441E153E2E5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6DAF-26D9-4679-BEFC-3AE50C1989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70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F99F-F77F-4A09-8AA0-3441E153E2E5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6DAF-26D9-4679-BEFC-3AE50C1989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75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F99F-F77F-4A09-8AA0-3441E153E2E5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6DAF-26D9-4679-BEFC-3AE50C1989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46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F99F-F77F-4A09-8AA0-3441E153E2E5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6DAF-26D9-4679-BEFC-3AE50C1989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07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F99F-F77F-4A09-8AA0-3441E153E2E5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6DAF-26D9-4679-BEFC-3AE50C1989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68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F99F-F77F-4A09-8AA0-3441E153E2E5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6DAF-26D9-4679-BEFC-3AE50C1989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17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F99F-F77F-4A09-8AA0-3441E153E2E5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6DAF-26D9-4679-BEFC-3AE50C1989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96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F99F-F77F-4A09-8AA0-3441E153E2E5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6DAF-26D9-4679-BEFC-3AE50C1989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19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F99F-F77F-4A09-8AA0-3441E153E2E5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6DAF-26D9-4679-BEFC-3AE50C1989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43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F99F-F77F-4A09-8AA0-3441E153E2E5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6DAF-26D9-4679-BEFC-3AE50C1989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25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F99F-F77F-4A09-8AA0-3441E153E2E5}" type="datetimeFigureOut">
              <a:rPr lang="pt-BR" smtClean="0"/>
              <a:pPr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A6DAF-26D9-4679-BEFC-3AE50C1989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21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4374776"/>
            <a:ext cx="7772400" cy="968189"/>
          </a:xfrm>
        </p:spPr>
        <p:txBody>
          <a:bodyPr>
            <a:normAutofit/>
          </a:bodyPr>
          <a:lstStyle/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DE SUCESSO – CRN4</a:t>
            </a:r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91673" y="2766977"/>
            <a:ext cx="7160654" cy="2644785"/>
          </a:xfrm>
          <a:blipFill>
            <a:blip r:embed="rId3"/>
            <a:stretch>
              <a:fillRect/>
            </a:stretch>
          </a:blipFill>
        </p:spPr>
        <p:txBody>
          <a:bodyPr>
            <a:normAutofit fontScale="85000" lnSpcReduction="20000"/>
          </a:bodyPr>
          <a:lstStyle/>
          <a:p>
            <a:r>
              <a:rPr lang="pt-BR" sz="3000" b="1" dirty="0">
                <a:cs typeface="Times New Roman" panose="02020603050405020304" pitchFamily="18" charset="0"/>
              </a:rPr>
              <a:t>“PROJETO FORTALECIMENTO DAS POLÍTICAS PÚBLICAS DE ALIMENTAÇÃO E NUTRIÇÃO”</a:t>
            </a:r>
          </a:p>
          <a:p>
            <a:endParaRPr lang="pt-BR" sz="3000" b="1" dirty="0">
              <a:cs typeface="Times New Roman" panose="02020603050405020304" pitchFamily="18" charset="0"/>
            </a:endParaRPr>
          </a:p>
          <a:p>
            <a:r>
              <a:rPr lang="pt-BR" sz="3000" b="1" dirty="0">
                <a:cs typeface="Times New Roman" panose="02020603050405020304" pitchFamily="18" charset="0"/>
              </a:rPr>
              <a:t> REGIÃO NOROESTE DO ESTADO DO RIO JANEIRO</a:t>
            </a:r>
          </a:p>
          <a:p>
            <a:endParaRPr lang="pt-BR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r"/>
            <a:r>
              <a:rPr lang="pt-BR" sz="3200" b="1" dirty="0"/>
              <a:t>Celina Szuchmacher</a:t>
            </a:r>
          </a:p>
          <a:p>
            <a:pPr algn="r"/>
            <a:r>
              <a:rPr lang="pt-BR" sz="3200" b="1" dirty="0"/>
              <a:t>Nutricionista Fiscal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2719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57" y="80963"/>
            <a:ext cx="9144000" cy="6858000"/>
          </a:xfrm>
          <a:prstGeom prst="rect">
            <a:avLst/>
          </a:prstGeom>
        </p:spPr>
      </p:pic>
      <p:grpSp>
        <p:nvGrpSpPr>
          <p:cNvPr id="6" name="Diagram 5"/>
          <p:cNvGrpSpPr>
            <a:grpSpLocks noChangeAspect="1"/>
          </p:cNvGrpSpPr>
          <p:nvPr/>
        </p:nvGrpSpPr>
        <p:grpSpPr bwMode="auto">
          <a:xfrm>
            <a:off x="3505200" y="1795593"/>
            <a:ext cx="2373455" cy="2150280"/>
            <a:chOff x="776" y="1126"/>
            <a:chExt cx="2615" cy="1429"/>
          </a:xfrm>
        </p:grpSpPr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337" y="1126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776" y="2292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45774" y="248663"/>
            <a:ext cx="8998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REGISTROS DA 2ª ETAPA - MIRACEMA</a:t>
            </a: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2769" y="1770580"/>
            <a:ext cx="74182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32" y="2216354"/>
            <a:ext cx="3683010" cy="251480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6"/>
          <a:stretch/>
        </p:blipFill>
        <p:spPr>
          <a:xfrm>
            <a:off x="6654193" y="2191341"/>
            <a:ext cx="2425412" cy="250831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505200" y="4809314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Educação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-64395" y="4795579"/>
            <a:ext cx="326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Assistência Social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754850" y="4784895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Saúde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446DB55-99DC-4D40-B3E9-E9BCD02E5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" y="2216354"/>
            <a:ext cx="2747217" cy="24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6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3" y="173038"/>
            <a:ext cx="9144000" cy="6858000"/>
          </a:xfrm>
          <a:prstGeom prst="rect">
            <a:avLst/>
          </a:prstGeom>
        </p:spPr>
      </p:pic>
      <p:grpSp>
        <p:nvGrpSpPr>
          <p:cNvPr id="6" name="Diagram 5"/>
          <p:cNvGrpSpPr>
            <a:grpSpLocks noChangeAspect="1"/>
          </p:cNvGrpSpPr>
          <p:nvPr/>
        </p:nvGrpSpPr>
        <p:grpSpPr bwMode="auto">
          <a:xfrm>
            <a:off x="3505200" y="1795593"/>
            <a:ext cx="2373455" cy="2150280"/>
            <a:chOff x="776" y="1126"/>
            <a:chExt cx="2615" cy="1429"/>
          </a:xfrm>
        </p:grpSpPr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337" y="1126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776" y="2292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45774" y="248663"/>
            <a:ext cx="8998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 PACTUADAS </a:t>
            </a: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2769" y="1770580"/>
            <a:ext cx="74182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6443" y="835683"/>
            <a:ext cx="892899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1600" dirty="0"/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algn="just"/>
            <a:r>
              <a:rPr lang="pt-BR" sz="2600" dirty="0"/>
              <a:t>            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64705"/>
              </p:ext>
            </p:extLst>
          </p:nvPr>
        </p:nvGraphicFramePr>
        <p:xfrm>
          <a:off x="374278" y="1122363"/>
          <a:ext cx="8175130" cy="4692971"/>
        </p:xfrm>
        <a:graphic>
          <a:graphicData uri="http://schemas.openxmlformats.org/drawingml/2006/table">
            <a:tbl>
              <a:tblPr firstRow="1" firstCol="1" bandRow="1"/>
              <a:tblGrid>
                <a:gridCol w="152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7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MUNICÍPIO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PRAZOS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28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ITAPERUNA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SAÚDE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Criação do cargo de Coordenador da ATAN 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Até dezembro de 2018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Concurso Público/ Processo Seletivo Simplificado para preencher a necessidade de nutricionistas do Município 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Até novembro de 2019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01295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a disponibilidade de notebook para o setor de Nutrição 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Imediato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3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01295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Manutenção dos carros da Secretaria de Educação 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Até dezembro 2018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3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01295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Impressora será alugada (em processo de licitação) 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Até dezembro 2018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1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01295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a possibilidade da abertura de um processo seletivo simplificado 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Maio de 2019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3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01295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Compra de um carro novo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Até final de 2019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8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ASSISTÊNCIA SOCIAL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Estudo para verificar a viabilidade da contratação de nutricionistas por um Processo Seletivo Simplificado 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Janeiro de 2019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8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a possibilidade de promover projetos com profissionais nutricionistas utilizando IGD-M 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Janeiro de 2019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9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25"/>
            <a:ext cx="9144000" cy="6858000"/>
          </a:xfrm>
          <a:prstGeom prst="rect">
            <a:avLst/>
          </a:prstGeom>
        </p:spPr>
      </p:pic>
      <p:grpSp>
        <p:nvGrpSpPr>
          <p:cNvPr id="6" name="Diagram 5"/>
          <p:cNvGrpSpPr>
            <a:grpSpLocks noChangeAspect="1"/>
          </p:cNvGrpSpPr>
          <p:nvPr/>
        </p:nvGrpSpPr>
        <p:grpSpPr bwMode="auto">
          <a:xfrm>
            <a:off x="3505200" y="1795593"/>
            <a:ext cx="2373455" cy="2150280"/>
            <a:chOff x="776" y="1126"/>
            <a:chExt cx="2615" cy="1429"/>
          </a:xfrm>
        </p:grpSpPr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337" y="1126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776" y="2292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45774" y="248663"/>
            <a:ext cx="8998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 PACTUADAS </a:t>
            </a: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2769" y="1770580"/>
            <a:ext cx="74182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6443" y="835683"/>
            <a:ext cx="892899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1600" dirty="0"/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algn="just"/>
            <a:r>
              <a:rPr lang="pt-BR" sz="2600" dirty="0"/>
              <a:t>            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04581"/>
              </p:ext>
            </p:extLst>
          </p:nvPr>
        </p:nvGraphicFramePr>
        <p:xfrm>
          <a:off x="348535" y="1014435"/>
          <a:ext cx="8372384" cy="4931349"/>
        </p:xfrm>
        <a:graphic>
          <a:graphicData uri="http://schemas.openxmlformats.org/drawingml/2006/table">
            <a:tbl>
              <a:tblPr firstRow="1" firstCol="1" bandRow="1"/>
              <a:tblGrid>
                <a:gridCol w="101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6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MUNICÍPIO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SECRETARIA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PRAZOS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94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SANTO ANTÔNIO DE PÁDUA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SAÚDE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Formalização do vínculo de trabalho das duas nutricionistas que atuam no Hospital </a:t>
                      </a:r>
                      <a:r>
                        <a:rPr lang="pt-BR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Helio</a:t>
                      </a: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Montezano</a:t>
                      </a: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Oliveira 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Janeiro de 2019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Melhorias nas condições de trabalho das nutricionistas que atuam no hospital (disponibilidade de uma sala, computador, impressora, material de escritório)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Janeiro de 2019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a viabilidade da criação e implantação da Área Técnica de Alimentação e Nutrição (ATAN) no município 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Março de 2019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Estudo da viabilidade da convocação de nutricionistas no concurso em vigor (Edital 01/2015) 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Março de 2019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3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Criação do cargo de nutricionista na Secretaria de Educação 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Março de 2019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3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ASSISTÊNCIA SOCIAL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a possibilidade de promover projetos voltados para a promoção de saúde, alimentação saudável e educação nutricional com profissionais nutricionistas utilizando IGD-M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Abril de 2019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Levar a proposta da convocação do concurso vigente de um nutricionista para atuação na Assistência Social para o Conselho de Assistência Social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Abril de 2019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3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a viabilidade de incluir no plano de ação do município projetos voltados para a promoção de saúde, alimentação saudável e educação nutricional coordenado por nutricionista 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Junho de 2019</a:t>
                      </a:r>
                    </a:p>
                  </a:txBody>
                  <a:tcPr marL="39796" marR="39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18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25"/>
            <a:ext cx="9144000" cy="6858000"/>
          </a:xfrm>
          <a:prstGeom prst="rect">
            <a:avLst/>
          </a:prstGeom>
        </p:spPr>
      </p:pic>
      <p:grpSp>
        <p:nvGrpSpPr>
          <p:cNvPr id="6" name="Diagram 5"/>
          <p:cNvGrpSpPr>
            <a:grpSpLocks noChangeAspect="1"/>
          </p:cNvGrpSpPr>
          <p:nvPr/>
        </p:nvGrpSpPr>
        <p:grpSpPr bwMode="auto">
          <a:xfrm>
            <a:off x="3505200" y="1795593"/>
            <a:ext cx="2373455" cy="2150280"/>
            <a:chOff x="776" y="1126"/>
            <a:chExt cx="2615" cy="1429"/>
          </a:xfrm>
        </p:grpSpPr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337" y="1126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776" y="2292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45774" y="248663"/>
            <a:ext cx="8998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 PACTUADAS </a:t>
            </a: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2769" y="1770580"/>
            <a:ext cx="74182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6443" y="835683"/>
            <a:ext cx="892899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1600" dirty="0"/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algn="just"/>
            <a:r>
              <a:rPr lang="pt-BR" sz="2600" dirty="0"/>
              <a:t>            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87484"/>
              </p:ext>
            </p:extLst>
          </p:nvPr>
        </p:nvGraphicFramePr>
        <p:xfrm>
          <a:off x="395724" y="915003"/>
          <a:ext cx="8352552" cy="5149535"/>
        </p:xfrm>
        <a:graphic>
          <a:graphicData uri="http://schemas.openxmlformats.org/drawingml/2006/table">
            <a:tbl>
              <a:tblPr firstRow="1" firstCol="1" bandRow="1"/>
              <a:tblGrid>
                <a:gridCol w="996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MUNICÍPIO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SECRETARIA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PRAZOS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95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MIRACEMA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SAÚDE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a contratação de profissionais de saúde  como prestadores de serviços a partir do exposto no edital de chamamento público Nº 002/2018 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Maio de 2019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Fortalecer o vínculo e buscar uma aproximação entre Secretaria de Educação com o CAE 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Dezembro de 2018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Adequação da estrutura física de trabalho com disponibilidade de mobiliário, computador e impressora para o trabalho das nutricionistas 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Fevereiro de 2019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4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Aquisição de um carro para a Secretaria de Educação para realização de visitas técnicas 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Fevereiro de 2019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4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a aquisição do material necessário para a realização da avaliação nutricional nos alunos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Fevereiro de 2019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7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ASSISTÊNCIA SOCIAL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a possibilidade de aquisição de um carro para melhorar o deslocamento da nutricionista nas visitas às unidades 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Maio de 2019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3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a possibilidade de aquisição de equipamentos de informática para a nutricionista 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Maio de 2019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2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a possibilidade de disponibilizar local para trabalho da nutricionista 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Maio de 2019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2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a possibilidade de adequar os locais de armazenamento de gêneros alimentícios nas unidades que possuem produção de alimentos 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Maio de 2019</a:t>
                      </a:r>
                    </a:p>
                  </a:txBody>
                  <a:tcPr marL="37554" marR="37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88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25"/>
            <a:ext cx="9144000" cy="6858000"/>
          </a:xfrm>
          <a:prstGeom prst="rect">
            <a:avLst/>
          </a:prstGeom>
        </p:spPr>
      </p:pic>
      <p:grpSp>
        <p:nvGrpSpPr>
          <p:cNvPr id="6" name="Diagram 5"/>
          <p:cNvGrpSpPr>
            <a:grpSpLocks noChangeAspect="1"/>
          </p:cNvGrpSpPr>
          <p:nvPr/>
        </p:nvGrpSpPr>
        <p:grpSpPr bwMode="auto">
          <a:xfrm>
            <a:off x="3505200" y="1795593"/>
            <a:ext cx="2373455" cy="2150280"/>
            <a:chOff x="776" y="1126"/>
            <a:chExt cx="2615" cy="1429"/>
          </a:xfrm>
        </p:grpSpPr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337" y="1126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776" y="2292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45774" y="248663"/>
            <a:ext cx="8998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TERCEIRA ETAPA</a:t>
            </a: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2769" y="1770580"/>
            <a:ext cx="74182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6443" y="835683"/>
            <a:ext cx="89289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b="1" u="sng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600" b="1" u="sng" dirty="0"/>
              <a:t>Monitoramento das metas acordadas com os gestores.</a:t>
            </a:r>
          </a:p>
          <a:p>
            <a:pPr algn="just"/>
            <a:endParaRPr lang="pt-BR" sz="2200" dirty="0"/>
          </a:p>
          <a:p>
            <a:pPr marL="1066800" lvl="1" indent="-609600" algn="just">
              <a:buFont typeface="Wingdings" panose="05000000000000000000" pitchFamily="2" charset="2"/>
              <a:buChar char="ü"/>
            </a:pPr>
            <a:r>
              <a:rPr lang="pt-BR" sz="2400" dirty="0"/>
              <a:t>O cumprimento das metas pactuadas com os gestores municipais será monitorado pela CTPP e Fiscal do polo em parceria com os nutricionistas participantes da primeira etapa.</a:t>
            </a:r>
          </a:p>
          <a:p>
            <a:pPr lvl="1" algn="just"/>
            <a:endParaRPr lang="pt-BR" sz="2400" dirty="0"/>
          </a:p>
          <a:p>
            <a:pPr marL="1066800" lvl="1" indent="-609600" algn="just">
              <a:buFont typeface="Wingdings" panose="05000000000000000000" pitchFamily="2" charset="2"/>
              <a:buChar char="ü"/>
            </a:pPr>
            <a:r>
              <a:rPr lang="pt-BR" sz="2400" dirty="0"/>
              <a:t>Se necessário, novas ações serão realizadas nos municípios. </a:t>
            </a:r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0046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4AC130-6AF2-4F4F-AC06-86ED48B14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65" y="1460311"/>
            <a:ext cx="6888869" cy="36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51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4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Diagram 5"/>
          <p:cNvGrpSpPr>
            <a:grpSpLocks noChangeAspect="1"/>
          </p:cNvGrpSpPr>
          <p:nvPr/>
        </p:nvGrpSpPr>
        <p:grpSpPr bwMode="auto">
          <a:xfrm>
            <a:off x="3505200" y="1795593"/>
            <a:ext cx="2373455" cy="2150280"/>
            <a:chOff x="776" y="1126"/>
            <a:chExt cx="2615" cy="1429"/>
          </a:xfrm>
        </p:grpSpPr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337" y="1126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776" y="2292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45774" y="248663"/>
            <a:ext cx="8998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PROJETO</a:t>
            </a: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2769" y="1770580"/>
            <a:ext cx="74182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7504" y="1475264"/>
            <a:ext cx="89289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 typeface="Wingdings" panose="05000000000000000000" pitchFamily="2" charset="2"/>
              <a:buChar char="v"/>
            </a:pPr>
            <a:r>
              <a:rPr lang="pt-BR" sz="2800" b="1" dirty="0"/>
              <a:t>OBJETIVO GERAL:</a:t>
            </a:r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800" dirty="0"/>
          </a:p>
          <a:p>
            <a:pPr marL="1066800" lvl="1" indent="-609600" algn="just">
              <a:buFont typeface="Wingdings" panose="05000000000000000000" pitchFamily="2" charset="2"/>
              <a:buChar char="§"/>
            </a:pPr>
            <a:r>
              <a:rPr lang="pt-BR" sz="2800" dirty="0"/>
              <a:t>Fortalecer o </a:t>
            </a:r>
            <a:r>
              <a:rPr lang="pt-BR" sz="2800" dirty="0">
                <a:solidFill>
                  <a:srgbClr val="FF0000"/>
                </a:solidFill>
              </a:rPr>
              <a:t>espaço institucional </a:t>
            </a:r>
            <a:r>
              <a:rPr lang="pt-BR" sz="2800" dirty="0"/>
              <a:t>de trabalho do </a:t>
            </a:r>
            <a:r>
              <a:rPr lang="pt-BR" sz="2800" dirty="0">
                <a:solidFill>
                  <a:srgbClr val="FF0000"/>
                </a:solidFill>
              </a:rPr>
              <a:t>nutricionista</a:t>
            </a:r>
            <a:r>
              <a:rPr lang="pt-BR" sz="2800" dirty="0"/>
              <a:t> na implementação de </a:t>
            </a:r>
            <a:r>
              <a:rPr lang="pt-BR" sz="2800" dirty="0">
                <a:solidFill>
                  <a:srgbClr val="FF0000"/>
                </a:solidFill>
              </a:rPr>
              <a:t>Políticas Públicas</a:t>
            </a:r>
            <a:r>
              <a:rPr lang="pt-BR" sz="2800" dirty="0"/>
              <a:t> nos municípios do Estado do Rio de Janeiro e Espírito Santo.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855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9144000" cy="6858000"/>
          </a:xfrm>
          <a:prstGeom prst="rect">
            <a:avLst/>
          </a:prstGeom>
        </p:spPr>
      </p:pic>
      <p:grpSp>
        <p:nvGrpSpPr>
          <p:cNvPr id="6" name="Diagram 5"/>
          <p:cNvGrpSpPr>
            <a:grpSpLocks noChangeAspect="1"/>
          </p:cNvGrpSpPr>
          <p:nvPr/>
        </p:nvGrpSpPr>
        <p:grpSpPr bwMode="auto">
          <a:xfrm>
            <a:off x="3505200" y="1795593"/>
            <a:ext cx="2373455" cy="2150280"/>
            <a:chOff x="776" y="1126"/>
            <a:chExt cx="2615" cy="1429"/>
          </a:xfrm>
        </p:grpSpPr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337" y="1126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776" y="2292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72887" y="5911"/>
            <a:ext cx="8998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PROJETO</a:t>
            </a: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2769" y="1770580"/>
            <a:ext cx="74182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6443" y="710328"/>
            <a:ext cx="892899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b="1" dirty="0"/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b="1" dirty="0"/>
          </a:p>
          <a:p>
            <a:pPr marL="609600" indent="-609600" algn="just">
              <a:buFont typeface="Wingdings" panose="05000000000000000000" pitchFamily="2" charset="2"/>
              <a:buChar char="v"/>
            </a:pPr>
            <a:r>
              <a:rPr lang="pt-BR" sz="2600" b="1" dirty="0"/>
              <a:t>OBJETIVOS ESPECÍFICOS :</a:t>
            </a:r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b="1" dirty="0"/>
          </a:p>
          <a:p>
            <a:pPr marL="1066800" lvl="1" indent="-6096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FF0000"/>
                </a:solidFill>
              </a:rPr>
              <a:t>Qualificar a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FF0000"/>
                </a:solidFill>
              </a:rPr>
              <a:t>ação fiscal do CRN4 </a:t>
            </a:r>
            <a:r>
              <a:rPr lang="pt-BR" sz="2400" dirty="0"/>
              <a:t>na perspectiva da execução das Políticas Públicas; </a:t>
            </a:r>
          </a:p>
          <a:p>
            <a:pPr marL="1066800" lvl="1" indent="-609600" algn="just">
              <a:buFont typeface="Wingdings" panose="05000000000000000000" pitchFamily="2" charset="2"/>
              <a:buChar char="§"/>
            </a:pPr>
            <a:r>
              <a:rPr lang="pt-BR" sz="2400" dirty="0"/>
              <a:t>Fomentar a </a:t>
            </a:r>
            <a:r>
              <a:rPr lang="pt-BR" sz="2400" dirty="0">
                <a:solidFill>
                  <a:srgbClr val="FF0000"/>
                </a:solidFill>
              </a:rPr>
              <a:t>aproximação entre os nutricionistas </a:t>
            </a:r>
            <a:r>
              <a:rPr lang="pt-BR" sz="2400" dirty="0"/>
              <a:t>que atuam nas diversas secretarias do mesmo município;</a:t>
            </a:r>
          </a:p>
          <a:p>
            <a:pPr marL="1066800" lvl="1" indent="-609600" algn="just">
              <a:buFont typeface="Wingdings" panose="05000000000000000000" pitchFamily="2" charset="2"/>
              <a:buChar char="§"/>
            </a:pPr>
            <a:r>
              <a:rPr lang="pt-BR" sz="2400" dirty="0"/>
              <a:t>Identificar as </a:t>
            </a:r>
            <a:r>
              <a:rPr lang="pt-BR" sz="2400" dirty="0">
                <a:solidFill>
                  <a:srgbClr val="FF0000"/>
                </a:solidFill>
              </a:rPr>
              <a:t>condições de trabalho </a:t>
            </a:r>
            <a:r>
              <a:rPr lang="pt-BR" sz="2400" dirty="0"/>
              <a:t>dos nutricionistas;</a:t>
            </a:r>
          </a:p>
          <a:p>
            <a:pPr marL="1066800" lvl="1" indent="-6096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FF0000"/>
                </a:solidFill>
              </a:rPr>
              <a:t>Pactuar metas </a:t>
            </a:r>
            <a:r>
              <a:rPr lang="pt-BR" sz="2400" dirty="0"/>
              <a:t>entre a gestão municipal e o CRN-4;</a:t>
            </a:r>
          </a:p>
          <a:p>
            <a:pPr marL="1066800" lvl="1" indent="-609600" algn="just">
              <a:buFont typeface="Wingdings" panose="05000000000000000000" pitchFamily="2" charset="2"/>
              <a:buChar char="§"/>
            </a:pPr>
            <a:endParaRPr lang="pt-BR" sz="2300" dirty="0"/>
          </a:p>
          <a:p>
            <a:pPr marL="1066800" lvl="1" indent="-609600" algn="just">
              <a:buFont typeface="Wingdings" panose="05000000000000000000" pitchFamily="2" charset="2"/>
              <a:buChar char="§"/>
            </a:pPr>
            <a:endParaRPr lang="pt-BR" sz="2300" dirty="0"/>
          </a:p>
          <a:p>
            <a:pPr marL="1066800" lvl="1" indent="-609600" algn="just">
              <a:buFont typeface="Wingdings" panose="05000000000000000000" pitchFamily="2" charset="2"/>
              <a:buChar char="§"/>
            </a:pPr>
            <a:endParaRPr lang="pt-BR" sz="2600" dirty="0"/>
          </a:p>
          <a:p>
            <a:pPr marL="1066800" lvl="1" indent="-609600" algn="just">
              <a:buFont typeface="Wingdings" panose="05000000000000000000" pitchFamily="2" charset="2"/>
              <a:buChar char="§"/>
            </a:pPr>
            <a:endParaRPr lang="pt-BR" sz="2600" dirty="0"/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algn="just"/>
            <a:r>
              <a:rPr lang="pt-BR" sz="2600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4954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3" y="173038"/>
            <a:ext cx="9144000" cy="6858000"/>
          </a:xfrm>
          <a:prstGeom prst="rect">
            <a:avLst/>
          </a:prstGeom>
        </p:spPr>
      </p:pic>
      <p:grpSp>
        <p:nvGrpSpPr>
          <p:cNvPr id="6" name="Diagram 5"/>
          <p:cNvGrpSpPr>
            <a:grpSpLocks noChangeAspect="1"/>
          </p:cNvGrpSpPr>
          <p:nvPr/>
        </p:nvGrpSpPr>
        <p:grpSpPr bwMode="auto">
          <a:xfrm>
            <a:off x="3505200" y="1795593"/>
            <a:ext cx="2373455" cy="2150280"/>
            <a:chOff x="776" y="1126"/>
            <a:chExt cx="2615" cy="1429"/>
          </a:xfrm>
        </p:grpSpPr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337" y="1126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776" y="2292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45774" y="248663"/>
            <a:ext cx="8998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MUNICÍPIO CONTEMPLADOS</a:t>
            </a: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2769" y="1770580"/>
            <a:ext cx="74182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27463" y="1415626"/>
            <a:ext cx="7234847" cy="4372823"/>
            <a:chOff x="773573" y="1387465"/>
            <a:chExt cx="7425840" cy="4136740"/>
          </a:xfrm>
        </p:grpSpPr>
        <p:pic>
          <p:nvPicPr>
            <p:cNvPr id="1026" name="Picture 2" descr="Resultado de imagem para noroeste fluminense rj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02"/>
            <a:stretch/>
          </p:blipFill>
          <p:spPr bwMode="auto">
            <a:xfrm>
              <a:off x="773573" y="1387465"/>
              <a:ext cx="7376539" cy="413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7171484" y="2413368"/>
              <a:ext cx="1027929" cy="38050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2834198" y="2238198"/>
              <a:ext cx="1240810" cy="30156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638730" y="2507233"/>
              <a:ext cx="2495387" cy="26088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6234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25"/>
            <a:ext cx="9144000" cy="6858000"/>
          </a:xfrm>
          <a:prstGeom prst="rect">
            <a:avLst/>
          </a:prstGeom>
        </p:spPr>
      </p:pic>
      <p:grpSp>
        <p:nvGrpSpPr>
          <p:cNvPr id="6" name="Diagram 5"/>
          <p:cNvGrpSpPr>
            <a:grpSpLocks noChangeAspect="1"/>
          </p:cNvGrpSpPr>
          <p:nvPr/>
        </p:nvGrpSpPr>
        <p:grpSpPr bwMode="auto">
          <a:xfrm>
            <a:off x="3505200" y="1795593"/>
            <a:ext cx="2373455" cy="2150280"/>
            <a:chOff x="776" y="1126"/>
            <a:chExt cx="2615" cy="1429"/>
          </a:xfrm>
        </p:grpSpPr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337" y="1126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776" y="2292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45774" y="248663"/>
            <a:ext cx="8998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PRIMEIRA ETAPA</a:t>
            </a: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2769" y="1770580"/>
            <a:ext cx="74182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6443" y="835683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6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600" b="1" u="sng" dirty="0"/>
              <a:t>Levantamento de Informações sobre o munícipio.</a:t>
            </a:r>
          </a:p>
          <a:p>
            <a:pPr algn="just"/>
            <a:endParaRPr lang="pt-BR" sz="2600" dirty="0"/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600" dirty="0"/>
              <a:t>Foram promovidos </a:t>
            </a:r>
            <a:r>
              <a:rPr lang="pt-BR" sz="2600" dirty="0">
                <a:solidFill>
                  <a:srgbClr val="FF0000"/>
                </a:solidFill>
              </a:rPr>
              <a:t>dois encontros </a:t>
            </a:r>
            <a:r>
              <a:rPr lang="pt-BR" sz="2600" dirty="0"/>
              <a:t>com as nutricionistas que atuam nas secretarias de </a:t>
            </a:r>
            <a:r>
              <a:rPr lang="pt-BR" sz="2600" dirty="0">
                <a:solidFill>
                  <a:srgbClr val="FF0000"/>
                </a:solidFill>
              </a:rPr>
              <a:t>Educação, Saúde e Assistência Social </a:t>
            </a:r>
            <a:r>
              <a:rPr lang="pt-BR" sz="2600" dirty="0"/>
              <a:t>dos três municípios contemplados.</a:t>
            </a:r>
          </a:p>
          <a:p>
            <a:pPr lvl="1" algn="just"/>
            <a:endParaRPr lang="pt-BR" sz="2600" dirty="0"/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600" dirty="0"/>
              <a:t>Nesses encontros foram levantadas as informações necessárias para a </a:t>
            </a:r>
            <a:r>
              <a:rPr lang="pt-BR" sz="2600" dirty="0">
                <a:solidFill>
                  <a:srgbClr val="FF0000"/>
                </a:solidFill>
              </a:rPr>
              <a:t>construção dos diagnósticos </a:t>
            </a:r>
            <a:r>
              <a:rPr lang="pt-BR" sz="2600" dirty="0"/>
              <a:t>dos municípios.</a:t>
            </a:r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algn="just"/>
            <a:r>
              <a:rPr lang="pt-BR" sz="2600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24562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01"/>
            <a:ext cx="9144000" cy="6858000"/>
          </a:xfrm>
          <a:prstGeom prst="rect">
            <a:avLst/>
          </a:prstGeom>
        </p:spPr>
      </p:pic>
      <p:grpSp>
        <p:nvGrpSpPr>
          <p:cNvPr id="6" name="Diagram 5"/>
          <p:cNvGrpSpPr>
            <a:grpSpLocks noChangeAspect="1"/>
          </p:cNvGrpSpPr>
          <p:nvPr/>
        </p:nvGrpSpPr>
        <p:grpSpPr bwMode="auto">
          <a:xfrm>
            <a:off x="3505200" y="1795593"/>
            <a:ext cx="2373455" cy="2150280"/>
            <a:chOff x="776" y="1126"/>
            <a:chExt cx="2615" cy="1429"/>
          </a:xfrm>
        </p:grpSpPr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337" y="1126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776" y="2292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45774" y="248663"/>
            <a:ext cx="899822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REGISTROS DA 1ª ETAPA DO PROJETO</a:t>
            </a: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2769" y="1770580"/>
            <a:ext cx="74182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980">
            <a:off x="5018195" y="1429048"/>
            <a:ext cx="3611694" cy="270877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6" r="6901"/>
          <a:stretch/>
        </p:blipFill>
        <p:spPr>
          <a:xfrm rot="21234817">
            <a:off x="313904" y="1495501"/>
            <a:ext cx="3827295" cy="257586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20414" y="4253332"/>
            <a:ext cx="284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/>
              <a:t>Nutricionistas de </a:t>
            </a:r>
          </a:p>
          <a:p>
            <a:pPr algn="ctr"/>
            <a:r>
              <a:rPr lang="pt-BR" b="1" dirty="0"/>
              <a:t>Itaperuna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801505" y="4456274"/>
            <a:ext cx="360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Nutricionistas de Santo Antônio de Pádua e Miracema </a:t>
            </a:r>
          </a:p>
        </p:txBody>
      </p:sp>
    </p:spTree>
    <p:extLst>
      <p:ext uri="{BB962C8B-B14F-4D97-AF65-F5344CB8AC3E}">
        <p14:creationId xmlns:p14="http://schemas.microsoft.com/office/powerpoint/2010/main" val="194992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25"/>
            <a:ext cx="9144000" cy="6858000"/>
          </a:xfrm>
          <a:prstGeom prst="rect">
            <a:avLst/>
          </a:prstGeom>
        </p:spPr>
      </p:pic>
      <p:grpSp>
        <p:nvGrpSpPr>
          <p:cNvPr id="6" name="Diagram 5"/>
          <p:cNvGrpSpPr>
            <a:grpSpLocks noChangeAspect="1"/>
          </p:cNvGrpSpPr>
          <p:nvPr/>
        </p:nvGrpSpPr>
        <p:grpSpPr bwMode="auto">
          <a:xfrm>
            <a:off x="3505200" y="1795593"/>
            <a:ext cx="2373455" cy="2150280"/>
            <a:chOff x="776" y="1126"/>
            <a:chExt cx="2615" cy="1429"/>
          </a:xfrm>
        </p:grpSpPr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337" y="1126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776" y="2292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45774" y="248663"/>
            <a:ext cx="8998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2ª ETAPA</a:t>
            </a: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2769" y="1770580"/>
            <a:ext cx="74182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6443" y="835683"/>
            <a:ext cx="892899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600" b="1" u="sng" dirty="0"/>
              <a:t>Aproximação com os gestores municipais.</a:t>
            </a:r>
          </a:p>
          <a:p>
            <a:pPr algn="just"/>
            <a:endParaRPr lang="pt-BR" sz="2200" dirty="0"/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200" dirty="0"/>
              <a:t>Foram agendadas </a:t>
            </a:r>
            <a:r>
              <a:rPr lang="pt-BR" sz="2200" dirty="0">
                <a:solidFill>
                  <a:srgbClr val="FF0000"/>
                </a:solidFill>
              </a:rPr>
              <a:t>reuniões com os Secretários </a:t>
            </a:r>
            <a:r>
              <a:rPr lang="pt-BR" sz="2200" dirty="0"/>
              <a:t>de Saúde, Educação e Assistência Social de cada município contemplado.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200" dirty="0"/>
              <a:t>Estavam presentes as Nutricionistas </a:t>
            </a:r>
            <a:r>
              <a:rPr lang="pt-BR" sz="2200" dirty="0">
                <a:solidFill>
                  <a:srgbClr val="FF0000"/>
                </a:solidFill>
              </a:rPr>
              <a:t>Fiscais do CRN4 Celina Oliveira </a:t>
            </a:r>
            <a:r>
              <a:rPr lang="pt-BR" sz="2200" dirty="0"/>
              <a:t>(sede Rio de Janeiro) </a:t>
            </a:r>
            <a:r>
              <a:rPr lang="pt-BR" sz="2200" dirty="0">
                <a:solidFill>
                  <a:srgbClr val="FF0000"/>
                </a:solidFill>
              </a:rPr>
              <a:t>e Rosane Sousa</a:t>
            </a:r>
            <a:r>
              <a:rPr lang="pt-BR" sz="2200" dirty="0"/>
              <a:t> (polo Norte e Noroeste), a </a:t>
            </a:r>
            <a:r>
              <a:rPr lang="pt-BR" sz="2200" dirty="0">
                <a:solidFill>
                  <a:srgbClr val="FF0000"/>
                </a:solidFill>
              </a:rPr>
              <a:t>Conselheira </a:t>
            </a:r>
            <a:r>
              <a:rPr lang="pt-BR" sz="2200" dirty="0"/>
              <a:t>Coordenadora da Câmara Técnica de Políticas Públicas, </a:t>
            </a:r>
            <a:r>
              <a:rPr lang="pt-BR" sz="2200" dirty="0">
                <a:solidFill>
                  <a:srgbClr val="FF0000"/>
                </a:solidFill>
              </a:rPr>
              <a:t>Cássia Soares S. Sousa </a:t>
            </a:r>
            <a:r>
              <a:rPr lang="pt-BR" sz="2200" dirty="0"/>
              <a:t>e as nutricionistas do município.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200" dirty="0"/>
              <a:t>O objetivo da reunião foi apresentar o </a:t>
            </a:r>
            <a:r>
              <a:rPr lang="pt-BR" sz="2200" dirty="0">
                <a:solidFill>
                  <a:srgbClr val="FF0000"/>
                </a:solidFill>
              </a:rPr>
              <a:t>diagnóstico realizado na primeira etapa do Projeto Fortalecimento para os gestores e pactuar metas e prazos</a:t>
            </a:r>
            <a:r>
              <a:rPr lang="pt-BR" sz="2200" dirty="0"/>
              <a:t> buscando a valorização do nutricionista e melhoria dos serviços prestado à sociedade.</a:t>
            </a:r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marL="609600" indent="-609600"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algn="just"/>
            <a:r>
              <a:rPr lang="pt-BR" sz="2600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4442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25"/>
            <a:ext cx="9144000" cy="6858000"/>
          </a:xfrm>
          <a:prstGeom prst="rect">
            <a:avLst/>
          </a:prstGeom>
        </p:spPr>
      </p:pic>
      <p:grpSp>
        <p:nvGrpSpPr>
          <p:cNvPr id="6" name="Diagram 5"/>
          <p:cNvGrpSpPr>
            <a:grpSpLocks noChangeAspect="1"/>
          </p:cNvGrpSpPr>
          <p:nvPr/>
        </p:nvGrpSpPr>
        <p:grpSpPr bwMode="auto">
          <a:xfrm>
            <a:off x="3505200" y="1795593"/>
            <a:ext cx="2373455" cy="2150280"/>
            <a:chOff x="776" y="1126"/>
            <a:chExt cx="2615" cy="1429"/>
          </a:xfrm>
        </p:grpSpPr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337" y="1126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776" y="2292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45774" y="248663"/>
            <a:ext cx="8998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REGISTROS DA 2ª ETAPA - ITAPERUNA</a:t>
            </a: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2769" y="1770580"/>
            <a:ext cx="74182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40979" y="3110544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Saúde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085572" y="4608950"/>
            <a:ext cx="326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Assistência Social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285307" y="5815068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Educação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B846605-87F1-49D6-92E7-D0C6202C6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6" y="1041403"/>
            <a:ext cx="3021130" cy="200857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55BF67D-5E0B-43B3-92B8-0B30E0BAE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7" y="3509963"/>
            <a:ext cx="3382627" cy="224891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382E08D-4860-4313-BDD2-84FD580AE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43" y="1691069"/>
            <a:ext cx="4461840" cy="29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8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25"/>
            <a:ext cx="9144000" cy="6858000"/>
          </a:xfrm>
          <a:prstGeom prst="rect">
            <a:avLst/>
          </a:prstGeom>
        </p:spPr>
      </p:pic>
      <p:grpSp>
        <p:nvGrpSpPr>
          <p:cNvPr id="6" name="Diagram 5"/>
          <p:cNvGrpSpPr>
            <a:grpSpLocks noChangeAspect="1"/>
          </p:cNvGrpSpPr>
          <p:nvPr/>
        </p:nvGrpSpPr>
        <p:grpSpPr bwMode="auto">
          <a:xfrm>
            <a:off x="3505200" y="1795593"/>
            <a:ext cx="2373455" cy="2150280"/>
            <a:chOff x="776" y="1126"/>
            <a:chExt cx="2615" cy="1429"/>
          </a:xfrm>
        </p:grpSpPr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337" y="1126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776" y="2292"/>
              <a:ext cx="105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45774" y="208907"/>
            <a:ext cx="899822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REGISTROS DA 2ª ETAPA </a:t>
            </a:r>
          </a:p>
          <a:p>
            <a:pPr algn="ctr"/>
            <a:r>
              <a:rPr lang="pt-BR" sz="2800" b="1" dirty="0">
                <a:solidFill>
                  <a:srgbClr val="084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SANTO ANTÔNIO DE PÁDUA</a:t>
            </a:r>
          </a:p>
          <a:p>
            <a:pPr algn="just"/>
            <a:endParaRPr lang="pt-BR" b="1" dirty="0">
              <a:solidFill>
                <a:srgbClr val="084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2769" y="1770580"/>
            <a:ext cx="74182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/>
          <a:stretch/>
        </p:blipFill>
        <p:spPr>
          <a:xfrm>
            <a:off x="1212301" y="3719158"/>
            <a:ext cx="3396312" cy="223934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73" y="1615430"/>
            <a:ext cx="3355628" cy="37910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367053" y="5915560"/>
            <a:ext cx="314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Secretaria de Assistência Social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959094" y="5424507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Saúde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509005" y="3320645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Educação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A80C419-0EC8-430F-98C5-354540B61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01" y="1109800"/>
            <a:ext cx="3340259" cy="22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96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886</Words>
  <Application>Microsoft Office PowerPoint</Application>
  <PresentationFormat>Apresentação na tela (4:3)</PresentationFormat>
  <Paragraphs>167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Tema do Office</vt:lpstr>
      <vt:lpstr>CASOS DE SUCESSO – CRN4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criacao07</dc:creator>
  <cp:lastModifiedBy>Samara</cp:lastModifiedBy>
  <cp:revision>171</cp:revision>
  <dcterms:created xsi:type="dcterms:W3CDTF">2017-12-06T16:40:15Z</dcterms:created>
  <dcterms:modified xsi:type="dcterms:W3CDTF">2018-11-29T11:53:02Z</dcterms:modified>
</cp:coreProperties>
</file>