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7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6" r:id="rId13"/>
    <p:sldId id="267" r:id="rId14"/>
    <p:sldId id="268" r:id="rId15"/>
    <p:sldId id="269" r:id="rId16"/>
    <p:sldId id="270" r:id="rId17"/>
    <p:sldId id="279" r:id="rId18"/>
    <p:sldId id="271" r:id="rId19"/>
    <p:sldId id="272" r:id="rId20"/>
    <p:sldId id="273" r:id="rId21"/>
    <p:sldId id="274" r:id="rId22"/>
    <p:sldId id="275" r:id="rId23"/>
    <p:sldId id="280" r:id="rId24"/>
    <p:sldId id="282" r:id="rId25"/>
    <p:sldId id="283" r:id="rId26"/>
    <p:sldId id="284" r:id="rId27"/>
    <p:sldId id="285" r:id="rId28"/>
    <p:sldId id="287" r:id="rId29"/>
    <p:sldId id="281" r:id="rId30"/>
    <p:sldId id="278" r:id="rId31"/>
    <p:sldId id="276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87" d="100"/>
          <a:sy n="87" d="100"/>
        </p:scale>
        <p:origin x="38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5.0165600393700785E-2"/>
          <c:y val="0.15827933327513943"/>
          <c:w val="0.92795939960629925"/>
          <c:h val="0.77481159111641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Unidades visitadas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0000"/>
                  </a:schemeClr>
                </a:gs>
                <a:gs pos="84000">
                  <a:schemeClr val="accent1">
                    <a:shade val="90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5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Plan1!$B$2:$B$6</c:f>
              <c:numCache>
                <c:formatCode>General</c:formatCode>
                <c:ptCount val="5"/>
                <c:pt idx="0">
                  <c:v>67</c:v>
                </c:pt>
                <c:pt idx="1">
                  <c:v>54</c:v>
                </c:pt>
                <c:pt idx="2">
                  <c:v>60</c:v>
                </c:pt>
                <c:pt idx="3">
                  <c:v>120</c:v>
                </c:pt>
                <c:pt idx="4">
                  <c:v>147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89881984"/>
        <c:axId val="489883552"/>
      </c:barChart>
      <c:catAx>
        <c:axId val="48988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9883552"/>
        <c:crosses val="autoZero"/>
        <c:auto val="1"/>
        <c:lblAlgn val="ctr"/>
        <c:lblOffset val="100"/>
        <c:noMultiLvlLbl val="0"/>
      </c:catAx>
      <c:valAx>
        <c:axId val="48988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988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D944CB-613B-4DA2-8439-47E35CF9D07F}" type="doc">
      <dgm:prSet loTypeId="urn:microsoft.com/office/officeart/2005/8/layout/radial3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72476DCF-2263-4182-B010-FE9926E757A2}">
      <dgm:prSet phldrT="[Texto]"/>
      <dgm:spPr/>
      <dgm:t>
        <a:bodyPr/>
        <a:lstStyle/>
        <a:p>
          <a:r>
            <a:rPr lang="pt-BR" dirty="0" smtClean="0"/>
            <a:t>PNAE</a:t>
          </a:r>
          <a:endParaRPr lang="pt-BR" dirty="0"/>
        </a:p>
      </dgm:t>
    </dgm:pt>
    <dgm:pt modelId="{C4E6ADAD-7F0C-462F-844C-6E1634D8A679}" type="parTrans" cxnId="{8A70D6F9-CAA9-4300-8B8B-290D64B73442}">
      <dgm:prSet/>
      <dgm:spPr/>
      <dgm:t>
        <a:bodyPr/>
        <a:lstStyle/>
        <a:p>
          <a:endParaRPr lang="pt-BR"/>
        </a:p>
      </dgm:t>
    </dgm:pt>
    <dgm:pt modelId="{9089A857-D5C9-4BED-8E02-C99AE016F9F6}" type="sibTrans" cxnId="{8A70D6F9-CAA9-4300-8B8B-290D64B73442}">
      <dgm:prSet/>
      <dgm:spPr/>
      <dgm:t>
        <a:bodyPr/>
        <a:lstStyle/>
        <a:p>
          <a:endParaRPr lang="pt-BR"/>
        </a:p>
      </dgm:t>
    </dgm:pt>
    <dgm:pt modelId="{80FE7012-FEEC-4329-8FEF-D6ADFB1E17C4}">
      <dgm:prSet phldrT="[Texto]"/>
      <dgm:spPr/>
      <dgm:t>
        <a:bodyPr/>
        <a:lstStyle/>
        <a:p>
          <a:r>
            <a:rPr lang="pt-BR" dirty="0" smtClean="0"/>
            <a:t>Lei Federal no. 11.947 (2009)</a:t>
          </a:r>
          <a:endParaRPr lang="pt-BR" dirty="0"/>
        </a:p>
      </dgm:t>
    </dgm:pt>
    <dgm:pt modelId="{D2AA940F-40F2-4A04-ACF9-34673958CE49}" type="parTrans" cxnId="{6B0D1320-7184-4CC5-85F7-216A22129DE9}">
      <dgm:prSet/>
      <dgm:spPr/>
      <dgm:t>
        <a:bodyPr/>
        <a:lstStyle/>
        <a:p>
          <a:endParaRPr lang="pt-BR"/>
        </a:p>
      </dgm:t>
    </dgm:pt>
    <dgm:pt modelId="{50D720B1-6AB0-4EE9-B1D3-3B6CF5CA98D4}" type="sibTrans" cxnId="{6B0D1320-7184-4CC5-85F7-216A22129DE9}">
      <dgm:prSet/>
      <dgm:spPr/>
      <dgm:t>
        <a:bodyPr/>
        <a:lstStyle/>
        <a:p>
          <a:endParaRPr lang="pt-BR"/>
        </a:p>
      </dgm:t>
    </dgm:pt>
    <dgm:pt modelId="{7E7B99EB-6D2C-4856-9CEC-17849E0BA6AD}">
      <dgm:prSet phldrT="[Texto]"/>
      <dgm:spPr/>
      <dgm:t>
        <a:bodyPr/>
        <a:lstStyle/>
        <a:p>
          <a:r>
            <a:rPr lang="pt-BR" dirty="0" smtClean="0"/>
            <a:t>Resolução no. 26 FNDE (2013)</a:t>
          </a:r>
          <a:endParaRPr lang="pt-BR" dirty="0"/>
        </a:p>
      </dgm:t>
    </dgm:pt>
    <dgm:pt modelId="{5ECC4489-9035-45B1-A066-A9CC96269471}" type="parTrans" cxnId="{176C14FF-58CD-408E-97EF-1B28C4F4F8CF}">
      <dgm:prSet/>
      <dgm:spPr/>
      <dgm:t>
        <a:bodyPr/>
        <a:lstStyle/>
        <a:p>
          <a:endParaRPr lang="pt-BR"/>
        </a:p>
      </dgm:t>
    </dgm:pt>
    <dgm:pt modelId="{DA309BCF-BCFC-41E3-ACE2-DF00D2FCD7B0}" type="sibTrans" cxnId="{176C14FF-58CD-408E-97EF-1B28C4F4F8CF}">
      <dgm:prSet/>
      <dgm:spPr/>
      <dgm:t>
        <a:bodyPr/>
        <a:lstStyle/>
        <a:p>
          <a:endParaRPr lang="pt-BR"/>
        </a:p>
      </dgm:t>
    </dgm:pt>
    <dgm:pt modelId="{0DFDF8A4-2C15-40F4-BEB0-2C9D2B1A90CA}">
      <dgm:prSet phldrT="[Texto]"/>
      <dgm:spPr/>
      <dgm:t>
        <a:bodyPr/>
        <a:lstStyle/>
        <a:p>
          <a:r>
            <a:rPr lang="pt-BR" dirty="0" smtClean="0"/>
            <a:t>Resolução no. 04 FNDE (2015)</a:t>
          </a:r>
          <a:endParaRPr lang="pt-BR" dirty="0"/>
        </a:p>
      </dgm:t>
    </dgm:pt>
    <dgm:pt modelId="{A6DC09A8-383F-465F-9060-47CD6D9A6732}" type="parTrans" cxnId="{8786BFC4-AFEB-4A15-B236-B83631623A34}">
      <dgm:prSet/>
      <dgm:spPr/>
      <dgm:t>
        <a:bodyPr/>
        <a:lstStyle/>
        <a:p>
          <a:endParaRPr lang="pt-BR"/>
        </a:p>
      </dgm:t>
    </dgm:pt>
    <dgm:pt modelId="{4A764ED0-1720-41CE-BED9-C0FB73FE8BDF}" type="sibTrans" cxnId="{8786BFC4-AFEB-4A15-B236-B83631623A34}">
      <dgm:prSet/>
      <dgm:spPr/>
      <dgm:t>
        <a:bodyPr/>
        <a:lstStyle/>
        <a:p>
          <a:endParaRPr lang="pt-BR"/>
        </a:p>
      </dgm:t>
    </dgm:pt>
    <dgm:pt modelId="{982716E0-CE49-4D67-ABDB-9C03431FC78E}">
      <dgm:prSet phldrT="[Texto]"/>
      <dgm:spPr/>
      <dgm:t>
        <a:bodyPr/>
        <a:lstStyle/>
        <a:p>
          <a:endParaRPr lang="pt-BR" dirty="0"/>
        </a:p>
      </dgm:t>
    </dgm:pt>
    <dgm:pt modelId="{FFD25231-601B-4564-84C7-E121B67FF45F}" type="parTrans" cxnId="{5DD6C13C-4F3F-4633-83D2-B82E989A42AC}">
      <dgm:prSet/>
      <dgm:spPr/>
      <dgm:t>
        <a:bodyPr/>
        <a:lstStyle/>
        <a:p>
          <a:endParaRPr lang="pt-BR"/>
        </a:p>
      </dgm:t>
    </dgm:pt>
    <dgm:pt modelId="{00C1750F-2315-41C3-A565-024769C04053}" type="sibTrans" cxnId="{5DD6C13C-4F3F-4633-83D2-B82E989A42AC}">
      <dgm:prSet/>
      <dgm:spPr/>
      <dgm:t>
        <a:bodyPr/>
        <a:lstStyle/>
        <a:p>
          <a:endParaRPr lang="pt-BR"/>
        </a:p>
      </dgm:t>
    </dgm:pt>
    <dgm:pt modelId="{D46BD365-3FA8-4873-8EEB-3E82D55B4FD5}" type="pres">
      <dgm:prSet presAssocID="{68D944CB-613B-4DA2-8439-47E35CF9D07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87247A5-7BF7-4F65-9EA1-91A52A3398CC}" type="pres">
      <dgm:prSet presAssocID="{68D944CB-613B-4DA2-8439-47E35CF9D07F}" presName="radial" presStyleCnt="0">
        <dgm:presLayoutVars>
          <dgm:animLvl val="ctr"/>
        </dgm:presLayoutVars>
      </dgm:prSet>
      <dgm:spPr/>
      <dgm:t>
        <a:bodyPr/>
        <a:lstStyle/>
        <a:p>
          <a:endParaRPr lang="pt-BR"/>
        </a:p>
      </dgm:t>
    </dgm:pt>
    <dgm:pt modelId="{ACF19EAB-CAA9-4D06-A662-68D346409CEC}" type="pres">
      <dgm:prSet presAssocID="{72476DCF-2263-4182-B010-FE9926E757A2}" presName="centerShape" presStyleLbl="vennNode1" presStyleIdx="0" presStyleCnt="4"/>
      <dgm:spPr/>
      <dgm:t>
        <a:bodyPr/>
        <a:lstStyle/>
        <a:p>
          <a:endParaRPr lang="pt-BR"/>
        </a:p>
      </dgm:t>
    </dgm:pt>
    <dgm:pt modelId="{71888F2F-48FE-4F79-8F0E-88A7DF6495F5}" type="pres">
      <dgm:prSet presAssocID="{80FE7012-FEEC-4329-8FEF-D6ADFB1E17C4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DC4BFD-C270-44E4-B9E7-B0F17EAF8AC8}" type="pres">
      <dgm:prSet presAssocID="{7E7B99EB-6D2C-4856-9CEC-17849E0BA6AD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756BCB-D42E-47D1-80A5-70293C9F63C2}" type="pres">
      <dgm:prSet presAssocID="{0DFDF8A4-2C15-40F4-BEB0-2C9D2B1A90CA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4CF1479-0A9C-4DFF-97AA-4A172F47D0C0}" type="presOf" srcId="{0DFDF8A4-2C15-40F4-BEB0-2C9D2B1A90CA}" destId="{2B756BCB-D42E-47D1-80A5-70293C9F63C2}" srcOrd="0" destOrd="0" presId="urn:microsoft.com/office/officeart/2005/8/layout/radial3"/>
    <dgm:cxn modelId="{176C14FF-58CD-408E-97EF-1B28C4F4F8CF}" srcId="{72476DCF-2263-4182-B010-FE9926E757A2}" destId="{7E7B99EB-6D2C-4856-9CEC-17849E0BA6AD}" srcOrd="1" destOrd="0" parTransId="{5ECC4489-9035-45B1-A066-A9CC96269471}" sibTransId="{DA309BCF-BCFC-41E3-ACE2-DF00D2FCD7B0}"/>
    <dgm:cxn modelId="{FC8A06A4-E69D-40D5-B5EB-669850C1A11D}" type="presOf" srcId="{68D944CB-613B-4DA2-8439-47E35CF9D07F}" destId="{D46BD365-3FA8-4873-8EEB-3E82D55B4FD5}" srcOrd="0" destOrd="0" presId="urn:microsoft.com/office/officeart/2005/8/layout/radial3"/>
    <dgm:cxn modelId="{5DD6C13C-4F3F-4633-83D2-B82E989A42AC}" srcId="{68D944CB-613B-4DA2-8439-47E35CF9D07F}" destId="{982716E0-CE49-4D67-ABDB-9C03431FC78E}" srcOrd="1" destOrd="0" parTransId="{FFD25231-601B-4564-84C7-E121B67FF45F}" sibTransId="{00C1750F-2315-41C3-A565-024769C04053}"/>
    <dgm:cxn modelId="{8A70D6F9-CAA9-4300-8B8B-290D64B73442}" srcId="{68D944CB-613B-4DA2-8439-47E35CF9D07F}" destId="{72476DCF-2263-4182-B010-FE9926E757A2}" srcOrd="0" destOrd="0" parTransId="{C4E6ADAD-7F0C-462F-844C-6E1634D8A679}" sibTransId="{9089A857-D5C9-4BED-8E02-C99AE016F9F6}"/>
    <dgm:cxn modelId="{8786BFC4-AFEB-4A15-B236-B83631623A34}" srcId="{72476DCF-2263-4182-B010-FE9926E757A2}" destId="{0DFDF8A4-2C15-40F4-BEB0-2C9D2B1A90CA}" srcOrd="2" destOrd="0" parTransId="{A6DC09A8-383F-465F-9060-47CD6D9A6732}" sibTransId="{4A764ED0-1720-41CE-BED9-C0FB73FE8BDF}"/>
    <dgm:cxn modelId="{756E99B8-BE92-49EC-906E-99DF05A787ED}" type="presOf" srcId="{80FE7012-FEEC-4329-8FEF-D6ADFB1E17C4}" destId="{71888F2F-48FE-4F79-8F0E-88A7DF6495F5}" srcOrd="0" destOrd="0" presId="urn:microsoft.com/office/officeart/2005/8/layout/radial3"/>
    <dgm:cxn modelId="{B8B72201-49F6-479A-81B6-9AD057003BE5}" type="presOf" srcId="{7E7B99EB-6D2C-4856-9CEC-17849E0BA6AD}" destId="{B1DC4BFD-C270-44E4-B9E7-B0F17EAF8AC8}" srcOrd="0" destOrd="0" presId="urn:microsoft.com/office/officeart/2005/8/layout/radial3"/>
    <dgm:cxn modelId="{6B0D1320-7184-4CC5-85F7-216A22129DE9}" srcId="{72476DCF-2263-4182-B010-FE9926E757A2}" destId="{80FE7012-FEEC-4329-8FEF-D6ADFB1E17C4}" srcOrd="0" destOrd="0" parTransId="{D2AA940F-40F2-4A04-ACF9-34673958CE49}" sibTransId="{50D720B1-6AB0-4EE9-B1D3-3B6CF5CA98D4}"/>
    <dgm:cxn modelId="{E2EECA4D-6B2F-4CEE-AB07-170F5A57D817}" type="presOf" srcId="{72476DCF-2263-4182-B010-FE9926E757A2}" destId="{ACF19EAB-CAA9-4D06-A662-68D346409CEC}" srcOrd="0" destOrd="0" presId="urn:microsoft.com/office/officeart/2005/8/layout/radial3"/>
    <dgm:cxn modelId="{410FD72C-4F3E-47F5-B297-E9B685AB3949}" type="presParOf" srcId="{D46BD365-3FA8-4873-8EEB-3E82D55B4FD5}" destId="{887247A5-7BF7-4F65-9EA1-91A52A3398CC}" srcOrd="0" destOrd="0" presId="urn:microsoft.com/office/officeart/2005/8/layout/radial3"/>
    <dgm:cxn modelId="{F648C818-6D53-41BC-8CDA-A569A9D7CDDA}" type="presParOf" srcId="{887247A5-7BF7-4F65-9EA1-91A52A3398CC}" destId="{ACF19EAB-CAA9-4D06-A662-68D346409CEC}" srcOrd="0" destOrd="0" presId="urn:microsoft.com/office/officeart/2005/8/layout/radial3"/>
    <dgm:cxn modelId="{FEECE522-96E9-4208-84D9-0C752E460ADF}" type="presParOf" srcId="{887247A5-7BF7-4F65-9EA1-91A52A3398CC}" destId="{71888F2F-48FE-4F79-8F0E-88A7DF6495F5}" srcOrd="1" destOrd="0" presId="urn:microsoft.com/office/officeart/2005/8/layout/radial3"/>
    <dgm:cxn modelId="{38754494-1F52-44A1-AC6B-254024790130}" type="presParOf" srcId="{887247A5-7BF7-4F65-9EA1-91A52A3398CC}" destId="{B1DC4BFD-C270-44E4-B9E7-B0F17EAF8AC8}" srcOrd="2" destOrd="0" presId="urn:microsoft.com/office/officeart/2005/8/layout/radial3"/>
    <dgm:cxn modelId="{8BD665C0-B567-4DBA-97BE-CD1E84662978}" type="presParOf" srcId="{887247A5-7BF7-4F65-9EA1-91A52A3398CC}" destId="{2B756BCB-D42E-47D1-80A5-70293C9F63C2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9F6DDE-3589-4C0B-8773-DCABBF21D828}" type="doc">
      <dgm:prSet loTypeId="urn:microsoft.com/office/officeart/2005/8/layout/radial3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95141CBA-5A9B-473E-8507-3563BFECA19C}">
      <dgm:prSet phldrT="[Texto]"/>
      <dgm:spPr/>
      <dgm:t>
        <a:bodyPr/>
        <a:lstStyle/>
        <a:p>
          <a:r>
            <a:rPr lang="pt-BR" dirty="0" smtClean="0"/>
            <a:t>Princípios do PNAE</a:t>
          </a:r>
          <a:endParaRPr lang="pt-BR" dirty="0"/>
        </a:p>
      </dgm:t>
    </dgm:pt>
    <dgm:pt modelId="{2297DD80-F9E2-4435-9BBD-30294A0895CA}" type="parTrans" cxnId="{F24A5A06-2467-431D-B0F1-0979D18D0CEE}">
      <dgm:prSet/>
      <dgm:spPr/>
      <dgm:t>
        <a:bodyPr/>
        <a:lstStyle/>
        <a:p>
          <a:endParaRPr lang="pt-BR"/>
        </a:p>
      </dgm:t>
    </dgm:pt>
    <dgm:pt modelId="{47D61A8C-05B7-4DD1-9720-589C29E529B4}" type="sibTrans" cxnId="{F24A5A06-2467-431D-B0F1-0979D18D0CEE}">
      <dgm:prSet/>
      <dgm:spPr/>
      <dgm:t>
        <a:bodyPr/>
        <a:lstStyle/>
        <a:p>
          <a:endParaRPr lang="pt-BR"/>
        </a:p>
      </dgm:t>
    </dgm:pt>
    <dgm:pt modelId="{A289AB3F-2DE5-4BC3-A89E-8F090F5AA66D}">
      <dgm:prSet phldrT="[Texto]" custT="1"/>
      <dgm:spPr/>
      <dgm:t>
        <a:bodyPr/>
        <a:lstStyle/>
        <a:p>
          <a:r>
            <a:rPr lang="pt-BR" sz="1600" dirty="0" smtClean="0"/>
            <a:t>Universalidade</a:t>
          </a:r>
          <a:endParaRPr lang="pt-BR" sz="1600" dirty="0"/>
        </a:p>
      </dgm:t>
    </dgm:pt>
    <dgm:pt modelId="{CEB76CDA-289A-4D94-837F-1FC706F45D4E}" type="parTrans" cxnId="{4FDF7437-7033-4435-A97D-96DC1521E7F0}">
      <dgm:prSet/>
      <dgm:spPr/>
      <dgm:t>
        <a:bodyPr/>
        <a:lstStyle/>
        <a:p>
          <a:endParaRPr lang="pt-BR"/>
        </a:p>
      </dgm:t>
    </dgm:pt>
    <dgm:pt modelId="{55DED5E9-6F36-49CC-9701-1A2FF6592925}" type="sibTrans" cxnId="{4FDF7437-7033-4435-A97D-96DC1521E7F0}">
      <dgm:prSet/>
      <dgm:spPr/>
      <dgm:t>
        <a:bodyPr/>
        <a:lstStyle/>
        <a:p>
          <a:endParaRPr lang="pt-BR"/>
        </a:p>
      </dgm:t>
    </dgm:pt>
    <dgm:pt modelId="{963E2793-6B53-4E62-B5D2-25D319D33784}">
      <dgm:prSet phldrT="[Texto]" custT="1"/>
      <dgm:spPr/>
      <dgm:t>
        <a:bodyPr/>
        <a:lstStyle/>
        <a:p>
          <a:r>
            <a:rPr lang="pt-BR" sz="1600" dirty="0" smtClean="0"/>
            <a:t>Equidade</a:t>
          </a:r>
          <a:endParaRPr lang="pt-BR" sz="1600" dirty="0"/>
        </a:p>
      </dgm:t>
    </dgm:pt>
    <dgm:pt modelId="{0F90EA15-F6FD-40E1-AE9C-3F4BC6445C6B}" type="parTrans" cxnId="{F25FD3C1-6717-4474-A2FF-D854DE6C0819}">
      <dgm:prSet/>
      <dgm:spPr/>
      <dgm:t>
        <a:bodyPr/>
        <a:lstStyle/>
        <a:p>
          <a:endParaRPr lang="pt-BR"/>
        </a:p>
      </dgm:t>
    </dgm:pt>
    <dgm:pt modelId="{17DA504A-9563-417D-BCD2-C73DA8A7D621}" type="sibTrans" cxnId="{F25FD3C1-6717-4474-A2FF-D854DE6C0819}">
      <dgm:prSet/>
      <dgm:spPr/>
      <dgm:t>
        <a:bodyPr/>
        <a:lstStyle/>
        <a:p>
          <a:endParaRPr lang="pt-BR"/>
        </a:p>
      </dgm:t>
    </dgm:pt>
    <dgm:pt modelId="{00870326-40EC-42EF-BDD5-5A3A2D1E9A44}">
      <dgm:prSet phldrT="[Texto]" custT="1"/>
      <dgm:spPr/>
      <dgm:t>
        <a:bodyPr/>
        <a:lstStyle/>
        <a:p>
          <a:r>
            <a:rPr lang="pt-BR" sz="1600" dirty="0" smtClean="0"/>
            <a:t>Respeito aos hábitos alimentares saudáveis</a:t>
          </a:r>
          <a:endParaRPr lang="pt-BR" sz="1600" dirty="0"/>
        </a:p>
      </dgm:t>
    </dgm:pt>
    <dgm:pt modelId="{82CD6D97-8B39-447B-AC9F-314E48CDA34B}" type="parTrans" cxnId="{2348812E-E789-463D-A615-0AD5C03848D9}">
      <dgm:prSet/>
      <dgm:spPr/>
      <dgm:t>
        <a:bodyPr/>
        <a:lstStyle/>
        <a:p>
          <a:endParaRPr lang="pt-BR"/>
        </a:p>
      </dgm:t>
    </dgm:pt>
    <dgm:pt modelId="{08D3894F-D1AF-45F1-AF34-FE6C26984687}" type="sibTrans" cxnId="{2348812E-E789-463D-A615-0AD5C03848D9}">
      <dgm:prSet/>
      <dgm:spPr/>
      <dgm:t>
        <a:bodyPr/>
        <a:lstStyle/>
        <a:p>
          <a:endParaRPr lang="pt-BR"/>
        </a:p>
      </dgm:t>
    </dgm:pt>
    <dgm:pt modelId="{27B30D64-58BA-4155-B09C-90F35E381BC0}">
      <dgm:prSet phldrT="[Texto]" custT="1"/>
      <dgm:spPr/>
      <dgm:t>
        <a:bodyPr/>
        <a:lstStyle/>
        <a:p>
          <a:r>
            <a:rPr lang="pt-BR" sz="1600" dirty="0" smtClean="0"/>
            <a:t>Participação e controle social</a:t>
          </a:r>
          <a:endParaRPr lang="pt-BR" sz="1600" dirty="0"/>
        </a:p>
      </dgm:t>
    </dgm:pt>
    <dgm:pt modelId="{9B85A088-9483-4400-BE1C-8699A1630401}" type="parTrans" cxnId="{4B0CEEA1-C495-4C81-B9AD-727E64F2C227}">
      <dgm:prSet/>
      <dgm:spPr/>
      <dgm:t>
        <a:bodyPr/>
        <a:lstStyle/>
        <a:p>
          <a:endParaRPr lang="pt-BR"/>
        </a:p>
      </dgm:t>
    </dgm:pt>
    <dgm:pt modelId="{9A2294B5-C4D6-4FED-A7B7-BE7D350C9B37}" type="sibTrans" cxnId="{4B0CEEA1-C495-4C81-B9AD-727E64F2C227}">
      <dgm:prSet/>
      <dgm:spPr/>
      <dgm:t>
        <a:bodyPr/>
        <a:lstStyle/>
        <a:p>
          <a:endParaRPr lang="pt-BR"/>
        </a:p>
      </dgm:t>
    </dgm:pt>
    <dgm:pt modelId="{E22396B0-DE78-4AF5-AA72-4E697F55BFFA}">
      <dgm:prSet phldrT="[Texto]" custT="1"/>
      <dgm:spPr/>
      <dgm:t>
        <a:bodyPr/>
        <a:lstStyle/>
        <a:p>
          <a:r>
            <a:rPr lang="pt-BR" sz="1600" dirty="0" smtClean="0"/>
            <a:t>Respeito as práticas tradicionais que fazem parte da cultura local</a:t>
          </a:r>
          <a:endParaRPr lang="pt-BR" sz="1600" dirty="0"/>
        </a:p>
      </dgm:t>
    </dgm:pt>
    <dgm:pt modelId="{0E6D5B84-48FD-41F3-A37D-6D88B2184482}" type="parTrans" cxnId="{761A291D-C8F6-4F9E-8D8F-5DBC74EF133B}">
      <dgm:prSet/>
      <dgm:spPr/>
      <dgm:t>
        <a:bodyPr/>
        <a:lstStyle/>
        <a:p>
          <a:endParaRPr lang="pt-BR"/>
        </a:p>
      </dgm:t>
    </dgm:pt>
    <dgm:pt modelId="{45A5BA33-34BE-41E8-B1BB-2CF162139242}" type="sibTrans" cxnId="{761A291D-C8F6-4F9E-8D8F-5DBC74EF133B}">
      <dgm:prSet/>
      <dgm:spPr/>
      <dgm:t>
        <a:bodyPr/>
        <a:lstStyle/>
        <a:p>
          <a:endParaRPr lang="pt-BR"/>
        </a:p>
      </dgm:t>
    </dgm:pt>
    <dgm:pt modelId="{3E38E7E5-EAAB-4134-B110-2FA6342C3A02}" type="pres">
      <dgm:prSet presAssocID="{899F6DDE-3589-4C0B-8773-DCABBF21D82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6228F88-F262-453C-AA94-056C4F88D4DD}" type="pres">
      <dgm:prSet presAssocID="{899F6DDE-3589-4C0B-8773-DCABBF21D828}" presName="radial" presStyleCnt="0">
        <dgm:presLayoutVars>
          <dgm:animLvl val="ctr"/>
        </dgm:presLayoutVars>
      </dgm:prSet>
      <dgm:spPr/>
      <dgm:t>
        <a:bodyPr/>
        <a:lstStyle/>
        <a:p>
          <a:endParaRPr lang="pt-BR"/>
        </a:p>
      </dgm:t>
    </dgm:pt>
    <dgm:pt modelId="{EB44AFAB-C12B-42CC-8FFE-81D4E18A3587}" type="pres">
      <dgm:prSet presAssocID="{95141CBA-5A9B-473E-8507-3563BFECA19C}" presName="centerShape" presStyleLbl="vennNode1" presStyleIdx="0" presStyleCnt="6"/>
      <dgm:spPr/>
      <dgm:t>
        <a:bodyPr/>
        <a:lstStyle/>
        <a:p>
          <a:endParaRPr lang="pt-BR"/>
        </a:p>
      </dgm:t>
    </dgm:pt>
    <dgm:pt modelId="{7DD00337-3714-4811-AF0F-6476FE50E910}" type="pres">
      <dgm:prSet presAssocID="{A289AB3F-2DE5-4BC3-A89E-8F090F5AA66D}" presName="node" presStyleLbl="vennNode1" presStyleIdx="1" presStyleCnt="6" custScaleX="1318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6A4501-4085-48E0-BC2C-958F6EA9DD0B}" type="pres">
      <dgm:prSet presAssocID="{963E2793-6B53-4E62-B5D2-25D319D33784}" presName="node" presStyleLbl="vennNode1" presStyleIdx="2" presStyleCnt="6" custScaleX="124899" custRadScaleRad="101770" custRadScaleInc="45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76A4FD-24B9-4AD6-8F0E-7E3D89536669}" type="pres">
      <dgm:prSet presAssocID="{00870326-40EC-42EF-BDD5-5A3A2D1E9A44}" presName="node" presStyleLbl="vennNode1" presStyleIdx="3" presStyleCnt="6" custScaleX="1306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43185D-6B23-4257-BDE1-8A046417AC99}" type="pres">
      <dgm:prSet presAssocID="{27B30D64-58BA-4155-B09C-90F35E381BC0}" presName="node" presStyleLbl="vennNode1" presStyleIdx="4" presStyleCnt="6" custScaleX="1298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7EE2B4-318D-4175-AA88-A15B126ED2C6}" type="pres">
      <dgm:prSet presAssocID="{E22396B0-DE78-4AF5-AA72-4E697F55BFFA}" presName="node" presStyleLbl="vennNode1" presStyleIdx="5" presStyleCnt="6" custScaleX="124235" custRadScaleRad="103358" custRadScaleInc="-8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1E303C5-834E-4791-88E6-D9A96224B939}" type="presOf" srcId="{00870326-40EC-42EF-BDD5-5A3A2D1E9A44}" destId="{1176A4FD-24B9-4AD6-8F0E-7E3D89536669}" srcOrd="0" destOrd="0" presId="urn:microsoft.com/office/officeart/2005/8/layout/radial3"/>
    <dgm:cxn modelId="{F25FD3C1-6717-4474-A2FF-D854DE6C0819}" srcId="{95141CBA-5A9B-473E-8507-3563BFECA19C}" destId="{963E2793-6B53-4E62-B5D2-25D319D33784}" srcOrd="1" destOrd="0" parTransId="{0F90EA15-F6FD-40E1-AE9C-3F4BC6445C6B}" sibTransId="{17DA504A-9563-417D-BCD2-C73DA8A7D621}"/>
    <dgm:cxn modelId="{DE1A57C0-FE9F-4C9A-ACB7-8A9B7759461A}" type="presOf" srcId="{899F6DDE-3589-4C0B-8773-DCABBF21D828}" destId="{3E38E7E5-EAAB-4134-B110-2FA6342C3A02}" srcOrd="0" destOrd="0" presId="urn:microsoft.com/office/officeart/2005/8/layout/radial3"/>
    <dgm:cxn modelId="{F24A5A06-2467-431D-B0F1-0979D18D0CEE}" srcId="{899F6DDE-3589-4C0B-8773-DCABBF21D828}" destId="{95141CBA-5A9B-473E-8507-3563BFECA19C}" srcOrd="0" destOrd="0" parTransId="{2297DD80-F9E2-4435-9BBD-30294A0895CA}" sibTransId="{47D61A8C-05B7-4DD1-9720-589C29E529B4}"/>
    <dgm:cxn modelId="{C4F2811B-8DF8-4054-8E29-3D1C4318BF9C}" type="presOf" srcId="{963E2793-6B53-4E62-B5D2-25D319D33784}" destId="{6F6A4501-4085-48E0-BC2C-958F6EA9DD0B}" srcOrd="0" destOrd="0" presId="urn:microsoft.com/office/officeart/2005/8/layout/radial3"/>
    <dgm:cxn modelId="{2E9997AC-3AE5-4051-930B-A0B54865359E}" type="presOf" srcId="{E22396B0-DE78-4AF5-AA72-4E697F55BFFA}" destId="{3C7EE2B4-318D-4175-AA88-A15B126ED2C6}" srcOrd="0" destOrd="0" presId="urn:microsoft.com/office/officeart/2005/8/layout/radial3"/>
    <dgm:cxn modelId="{2348812E-E789-463D-A615-0AD5C03848D9}" srcId="{95141CBA-5A9B-473E-8507-3563BFECA19C}" destId="{00870326-40EC-42EF-BDD5-5A3A2D1E9A44}" srcOrd="2" destOrd="0" parTransId="{82CD6D97-8B39-447B-AC9F-314E48CDA34B}" sibTransId="{08D3894F-D1AF-45F1-AF34-FE6C26984687}"/>
    <dgm:cxn modelId="{4B0CEEA1-C495-4C81-B9AD-727E64F2C227}" srcId="{95141CBA-5A9B-473E-8507-3563BFECA19C}" destId="{27B30D64-58BA-4155-B09C-90F35E381BC0}" srcOrd="3" destOrd="0" parTransId="{9B85A088-9483-4400-BE1C-8699A1630401}" sibTransId="{9A2294B5-C4D6-4FED-A7B7-BE7D350C9B37}"/>
    <dgm:cxn modelId="{4FDF7437-7033-4435-A97D-96DC1521E7F0}" srcId="{95141CBA-5A9B-473E-8507-3563BFECA19C}" destId="{A289AB3F-2DE5-4BC3-A89E-8F090F5AA66D}" srcOrd="0" destOrd="0" parTransId="{CEB76CDA-289A-4D94-837F-1FC706F45D4E}" sibTransId="{55DED5E9-6F36-49CC-9701-1A2FF6592925}"/>
    <dgm:cxn modelId="{761A291D-C8F6-4F9E-8D8F-5DBC74EF133B}" srcId="{95141CBA-5A9B-473E-8507-3563BFECA19C}" destId="{E22396B0-DE78-4AF5-AA72-4E697F55BFFA}" srcOrd="4" destOrd="0" parTransId="{0E6D5B84-48FD-41F3-A37D-6D88B2184482}" sibTransId="{45A5BA33-34BE-41E8-B1BB-2CF162139242}"/>
    <dgm:cxn modelId="{C5870920-1138-4855-B34C-2AABE19D6098}" type="presOf" srcId="{95141CBA-5A9B-473E-8507-3563BFECA19C}" destId="{EB44AFAB-C12B-42CC-8FFE-81D4E18A3587}" srcOrd="0" destOrd="0" presId="urn:microsoft.com/office/officeart/2005/8/layout/radial3"/>
    <dgm:cxn modelId="{40A0ECA0-7C49-42B4-B1CC-630585D8D8C0}" type="presOf" srcId="{27B30D64-58BA-4155-B09C-90F35E381BC0}" destId="{A643185D-6B23-4257-BDE1-8A046417AC99}" srcOrd="0" destOrd="0" presId="urn:microsoft.com/office/officeart/2005/8/layout/radial3"/>
    <dgm:cxn modelId="{E705E75C-3C55-44CE-A0B1-ADB1FA78FFA7}" type="presOf" srcId="{A289AB3F-2DE5-4BC3-A89E-8F090F5AA66D}" destId="{7DD00337-3714-4811-AF0F-6476FE50E910}" srcOrd="0" destOrd="0" presId="urn:microsoft.com/office/officeart/2005/8/layout/radial3"/>
    <dgm:cxn modelId="{2A1DACAD-6EA9-4F96-BE96-3BCB99FB9421}" type="presParOf" srcId="{3E38E7E5-EAAB-4134-B110-2FA6342C3A02}" destId="{36228F88-F262-453C-AA94-056C4F88D4DD}" srcOrd="0" destOrd="0" presId="urn:microsoft.com/office/officeart/2005/8/layout/radial3"/>
    <dgm:cxn modelId="{9BE937F5-D0BF-4417-A74A-E9C9BF215C0F}" type="presParOf" srcId="{36228F88-F262-453C-AA94-056C4F88D4DD}" destId="{EB44AFAB-C12B-42CC-8FFE-81D4E18A3587}" srcOrd="0" destOrd="0" presId="urn:microsoft.com/office/officeart/2005/8/layout/radial3"/>
    <dgm:cxn modelId="{11DBC6C3-FA77-4685-92BB-E15921A44504}" type="presParOf" srcId="{36228F88-F262-453C-AA94-056C4F88D4DD}" destId="{7DD00337-3714-4811-AF0F-6476FE50E910}" srcOrd="1" destOrd="0" presId="urn:microsoft.com/office/officeart/2005/8/layout/radial3"/>
    <dgm:cxn modelId="{3D1FCD79-6B2F-4EC9-8379-FC9FA431F0E2}" type="presParOf" srcId="{36228F88-F262-453C-AA94-056C4F88D4DD}" destId="{6F6A4501-4085-48E0-BC2C-958F6EA9DD0B}" srcOrd="2" destOrd="0" presId="urn:microsoft.com/office/officeart/2005/8/layout/radial3"/>
    <dgm:cxn modelId="{BDCB1992-CFFA-4AC3-9C5C-53D94D3A1176}" type="presParOf" srcId="{36228F88-F262-453C-AA94-056C4F88D4DD}" destId="{1176A4FD-24B9-4AD6-8F0E-7E3D89536669}" srcOrd="3" destOrd="0" presId="urn:microsoft.com/office/officeart/2005/8/layout/radial3"/>
    <dgm:cxn modelId="{42B58A60-CEF5-49A5-9E43-A06440044C9E}" type="presParOf" srcId="{36228F88-F262-453C-AA94-056C4F88D4DD}" destId="{A643185D-6B23-4257-BDE1-8A046417AC99}" srcOrd="4" destOrd="0" presId="urn:microsoft.com/office/officeart/2005/8/layout/radial3"/>
    <dgm:cxn modelId="{51F59CC4-E448-4E25-88FD-5E2DAD8861ED}" type="presParOf" srcId="{36228F88-F262-453C-AA94-056C4F88D4DD}" destId="{3C7EE2B4-318D-4175-AA88-A15B126ED2C6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7D6B33-7D13-4DFE-897E-128460FA8208}" type="doc">
      <dgm:prSet loTypeId="urn:microsoft.com/office/officeart/2005/8/layout/funnel1" loCatId="process" qsTypeId="urn:microsoft.com/office/officeart/2005/8/quickstyle/simple2" qsCatId="simple" csTypeId="urn:microsoft.com/office/officeart/2005/8/colors/colorful3" csCatId="colorful" phldr="1"/>
      <dgm:spPr/>
    </dgm:pt>
    <dgm:pt modelId="{D4B9C5CF-511C-4831-A7C7-DBCC6828B71B}">
      <dgm:prSet phldrT="[Texto]"/>
      <dgm:spPr/>
      <dgm:t>
        <a:bodyPr/>
        <a:lstStyle/>
        <a:p>
          <a:r>
            <a:rPr lang="pt-BR" dirty="0" smtClean="0"/>
            <a:t>Número de alunos atendidos</a:t>
          </a:r>
          <a:endParaRPr lang="pt-BR" dirty="0"/>
        </a:p>
      </dgm:t>
    </dgm:pt>
    <dgm:pt modelId="{8D8FDA09-F86C-4CE1-ABC8-AD1DF292D642}" type="parTrans" cxnId="{E67062E9-774C-4A13-9CBD-29C8B67D12C1}">
      <dgm:prSet/>
      <dgm:spPr/>
      <dgm:t>
        <a:bodyPr/>
        <a:lstStyle/>
        <a:p>
          <a:endParaRPr lang="pt-BR"/>
        </a:p>
      </dgm:t>
    </dgm:pt>
    <dgm:pt modelId="{B089999D-FF1C-4D8B-AA5D-02134E6EC812}" type="sibTrans" cxnId="{E67062E9-774C-4A13-9CBD-29C8B67D12C1}">
      <dgm:prSet/>
      <dgm:spPr/>
      <dgm:t>
        <a:bodyPr/>
        <a:lstStyle/>
        <a:p>
          <a:endParaRPr lang="pt-BR"/>
        </a:p>
      </dgm:t>
    </dgm:pt>
    <dgm:pt modelId="{F4F2467A-A125-48F1-89F7-0F84E244C379}">
      <dgm:prSet phldrT="[Texto]"/>
      <dgm:spPr/>
      <dgm:t>
        <a:bodyPr/>
        <a:lstStyle/>
        <a:p>
          <a:r>
            <a:rPr lang="pt-BR" dirty="0" smtClean="0"/>
            <a:t>Valor per capita</a:t>
          </a:r>
          <a:endParaRPr lang="pt-BR" dirty="0"/>
        </a:p>
      </dgm:t>
    </dgm:pt>
    <dgm:pt modelId="{38059EAB-EA32-43E5-A8E4-690E86CBD634}" type="parTrans" cxnId="{563CC419-4C45-4E41-91E6-3838E4B28F9F}">
      <dgm:prSet/>
      <dgm:spPr/>
      <dgm:t>
        <a:bodyPr/>
        <a:lstStyle/>
        <a:p>
          <a:endParaRPr lang="pt-BR"/>
        </a:p>
      </dgm:t>
    </dgm:pt>
    <dgm:pt modelId="{0A58FC06-2B35-4995-BDA7-4439E1650787}" type="sibTrans" cxnId="{563CC419-4C45-4E41-91E6-3838E4B28F9F}">
      <dgm:prSet/>
      <dgm:spPr/>
      <dgm:t>
        <a:bodyPr/>
        <a:lstStyle/>
        <a:p>
          <a:endParaRPr lang="pt-BR"/>
        </a:p>
      </dgm:t>
    </dgm:pt>
    <dgm:pt modelId="{4A07BAAC-62BE-4060-A787-5738786EAF36}">
      <dgm:prSet phldrT="[Texto]"/>
      <dgm:spPr/>
      <dgm:t>
        <a:bodyPr/>
        <a:lstStyle/>
        <a:p>
          <a:r>
            <a:rPr lang="pt-BR" dirty="0" smtClean="0"/>
            <a:t>Total do recurso repassado</a:t>
          </a:r>
          <a:endParaRPr lang="pt-BR" dirty="0"/>
        </a:p>
      </dgm:t>
    </dgm:pt>
    <dgm:pt modelId="{991E617B-5B15-4FCC-B998-057FAF1B4AD6}" type="parTrans" cxnId="{EE32B4C0-2B04-4A6B-AB30-0E74E29765DC}">
      <dgm:prSet/>
      <dgm:spPr/>
      <dgm:t>
        <a:bodyPr/>
        <a:lstStyle/>
        <a:p>
          <a:endParaRPr lang="pt-BR"/>
        </a:p>
      </dgm:t>
    </dgm:pt>
    <dgm:pt modelId="{3B7190F0-3395-4671-BA3D-4F76C0C59FD7}" type="sibTrans" cxnId="{EE32B4C0-2B04-4A6B-AB30-0E74E29765DC}">
      <dgm:prSet/>
      <dgm:spPr/>
      <dgm:t>
        <a:bodyPr/>
        <a:lstStyle/>
        <a:p>
          <a:endParaRPr lang="pt-BR"/>
        </a:p>
      </dgm:t>
    </dgm:pt>
    <dgm:pt modelId="{9912E07D-5084-4B63-87A0-B453A5603140}">
      <dgm:prSet phldrT="[Texto]"/>
      <dgm:spPr/>
      <dgm:t>
        <a:bodyPr/>
        <a:lstStyle/>
        <a:p>
          <a:r>
            <a:rPr lang="pt-BR" dirty="0" smtClean="0"/>
            <a:t>Número de dias de atendimento</a:t>
          </a:r>
          <a:endParaRPr lang="pt-BR" dirty="0"/>
        </a:p>
      </dgm:t>
    </dgm:pt>
    <dgm:pt modelId="{5CA0C44B-A6CC-4F1C-BBD8-BD0A52407385}" type="parTrans" cxnId="{F654A477-4251-4182-923C-346022AF4EDF}">
      <dgm:prSet/>
      <dgm:spPr/>
      <dgm:t>
        <a:bodyPr/>
        <a:lstStyle/>
        <a:p>
          <a:endParaRPr lang="pt-BR"/>
        </a:p>
      </dgm:t>
    </dgm:pt>
    <dgm:pt modelId="{4230796B-EC2A-4EDA-BF68-BE35AEB36909}" type="sibTrans" cxnId="{F654A477-4251-4182-923C-346022AF4EDF}">
      <dgm:prSet/>
      <dgm:spPr/>
      <dgm:t>
        <a:bodyPr/>
        <a:lstStyle/>
        <a:p>
          <a:endParaRPr lang="pt-BR"/>
        </a:p>
      </dgm:t>
    </dgm:pt>
    <dgm:pt modelId="{FC497C62-F889-4E13-B400-799A71BDBCD6}" type="pres">
      <dgm:prSet presAssocID="{6B7D6B33-7D13-4DFE-897E-128460FA8208}" presName="Name0" presStyleCnt="0">
        <dgm:presLayoutVars>
          <dgm:chMax val="4"/>
          <dgm:resizeHandles val="exact"/>
        </dgm:presLayoutVars>
      </dgm:prSet>
      <dgm:spPr/>
    </dgm:pt>
    <dgm:pt modelId="{C30D4DF1-8695-4C54-9BD8-3A0A4CF3B5C1}" type="pres">
      <dgm:prSet presAssocID="{6B7D6B33-7D13-4DFE-897E-128460FA8208}" presName="ellipse" presStyleLbl="trBgShp" presStyleIdx="0" presStyleCnt="1"/>
      <dgm:spPr/>
    </dgm:pt>
    <dgm:pt modelId="{4847CB76-6C8A-418D-9059-B9100FD7D6E3}" type="pres">
      <dgm:prSet presAssocID="{6B7D6B33-7D13-4DFE-897E-128460FA8208}" presName="arrow1" presStyleLbl="fgShp" presStyleIdx="0" presStyleCnt="1" custScaleY="126742"/>
      <dgm:spPr/>
    </dgm:pt>
    <dgm:pt modelId="{BFB2BC2D-5CDD-48A8-8C69-D503FE766D29}" type="pres">
      <dgm:prSet presAssocID="{6B7D6B33-7D13-4DFE-897E-128460FA8208}" presName="rectangle" presStyleLbl="revTx" presStyleIdx="0" presStyleCnt="1" custLinFactNeighborY="-158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690CB1-EAD8-46CE-AFC3-E490D8A8B915}" type="pres">
      <dgm:prSet presAssocID="{F4F2467A-A125-48F1-89F7-0F84E244C379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FF5636-495A-4F3F-8EED-269941E754F1}" type="pres">
      <dgm:prSet presAssocID="{9912E07D-5084-4B63-87A0-B453A5603140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3620D4-BFDD-43E1-B5FA-2364255D3095}" type="pres">
      <dgm:prSet presAssocID="{4A07BAAC-62BE-4060-A787-5738786EAF3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A87E14-4B53-4E71-B341-FFBC7A458E77}" type="pres">
      <dgm:prSet presAssocID="{6B7D6B33-7D13-4DFE-897E-128460FA8208}" presName="funnel" presStyleLbl="trAlignAcc1" presStyleIdx="0" presStyleCnt="1"/>
      <dgm:spPr/>
    </dgm:pt>
  </dgm:ptLst>
  <dgm:cxnLst>
    <dgm:cxn modelId="{563CC419-4C45-4E41-91E6-3838E4B28F9F}" srcId="{6B7D6B33-7D13-4DFE-897E-128460FA8208}" destId="{F4F2467A-A125-48F1-89F7-0F84E244C379}" srcOrd="1" destOrd="0" parTransId="{38059EAB-EA32-43E5-A8E4-690E86CBD634}" sibTransId="{0A58FC06-2B35-4995-BDA7-4439E1650787}"/>
    <dgm:cxn modelId="{E67062E9-774C-4A13-9CBD-29C8B67D12C1}" srcId="{6B7D6B33-7D13-4DFE-897E-128460FA8208}" destId="{D4B9C5CF-511C-4831-A7C7-DBCC6828B71B}" srcOrd="0" destOrd="0" parTransId="{8D8FDA09-F86C-4CE1-ABC8-AD1DF292D642}" sibTransId="{B089999D-FF1C-4D8B-AA5D-02134E6EC812}"/>
    <dgm:cxn modelId="{C19394E8-3984-4187-BE56-A26FCE864ADF}" type="presOf" srcId="{9912E07D-5084-4B63-87A0-B453A5603140}" destId="{FB690CB1-EAD8-46CE-AFC3-E490D8A8B915}" srcOrd="0" destOrd="0" presId="urn:microsoft.com/office/officeart/2005/8/layout/funnel1"/>
    <dgm:cxn modelId="{5CA6176F-32A3-4E10-80B9-E1C3D81E192F}" type="presOf" srcId="{4A07BAAC-62BE-4060-A787-5738786EAF36}" destId="{BFB2BC2D-5CDD-48A8-8C69-D503FE766D29}" srcOrd="0" destOrd="0" presId="urn:microsoft.com/office/officeart/2005/8/layout/funnel1"/>
    <dgm:cxn modelId="{B449DF56-404C-4382-8E3D-1D70D31158A7}" type="presOf" srcId="{6B7D6B33-7D13-4DFE-897E-128460FA8208}" destId="{FC497C62-F889-4E13-B400-799A71BDBCD6}" srcOrd="0" destOrd="0" presId="urn:microsoft.com/office/officeart/2005/8/layout/funnel1"/>
    <dgm:cxn modelId="{EE32B4C0-2B04-4A6B-AB30-0E74E29765DC}" srcId="{6B7D6B33-7D13-4DFE-897E-128460FA8208}" destId="{4A07BAAC-62BE-4060-A787-5738786EAF36}" srcOrd="3" destOrd="0" parTransId="{991E617B-5B15-4FCC-B998-057FAF1B4AD6}" sibTransId="{3B7190F0-3395-4671-BA3D-4F76C0C59FD7}"/>
    <dgm:cxn modelId="{F654A477-4251-4182-923C-346022AF4EDF}" srcId="{6B7D6B33-7D13-4DFE-897E-128460FA8208}" destId="{9912E07D-5084-4B63-87A0-B453A5603140}" srcOrd="2" destOrd="0" parTransId="{5CA0C44B-A6CC-4F1C-BBD8-BD0A52407385}" sibTransId="{4230796B-EC2A-4EDA-BF68-BE35AEB36909}"/>
    <dgm:cxn modelId="{0AB306E2-8725-4764-860E-9D9498948C75}" type="presOf" srcId="{D4B9C5CF-511C-4831-A7C7-DBCC6828B71B}" destId="{1E3620D4-BFDD-43E1-B5FA-2364255D3095}" srcOrd="0" destOrd="0" presId="urn:microsoft.com/office/officeart/2005/8/layout/funnel1"/>
    <dgm:cxn modelId="{781F136D-18E2-43A1-9645-C1CCB0C9CC53}" type="presOf" srcId="{F4F2467A-A125-48F1-89F7-0F84E244C379}" destId="{CAFF5636-495A-4F3F-8EED-269941E754F1}" srcOrd="0" destOrd="0" presId="urn:microsoft.com/office/officeart/2005/8/layout/funnel1"/>
    <dgm:cxn modelId="{21974854-98C8-4DEA-AC64-033648A1156C}" type="presParOf" srcId="{FC497C62-F889-4E13-B400-799A71BDBCD6}" destId="{C30D4DF1-8695-4C54-9BD8-3A0A4CF3B5C1}" srcOrd="0" destOrd="0" presId="urn:microsoft.com/office/officeart/2005/8/layout/funnel1"/>
    <dgm:cxn modelId="{5318CF29-2D9C-4457-9561-12B92C65B2D2}" type="presParOf" srcId="{FC497C62-F889-4E13-B400-799A71BDBCD6}" destId="{4847CB76-6C8A-418D-9059-B9100FD7D6E3}" srcOrd="1" destOrd="0" presId="urn:microsoft.com/office/officeart/2005/8/layout/funnel1"/>
    <dgm:cxn modelId="{CB934A3F-271A-409D-9AA3-A61B9334B908}" type="presParOf" srcId="{FC497C62-F889-4E13-B400-799A71BDBCD6}" destId="{BFB2BC2D-5CDD-48A8-8C69-D503FE766D29}" srcOrd="2" destOrd="0" presId="urn:microsoft.com/office/officeart/2005/8/layout/funnel1"/>
    <dgm:cxn modelId="{48357870-2F14-48D4-9D43-BFA112C7EA93}" type="presParOf" srcId="{FC497C62-F889-4E13-B400-799A71BDBCD6}" destId="{FB690CB1-EAD8-46CE-AFC3-E490D8A8B915}" srcOrd="3" destOrd="0" presId="urn:microsoft.com/office/officeart/2005/8/layout/funnel1"/>
    <dgm:cxn modelId="{B538DF6A-704C-4ADA-8F2F-B169C0B19D3D}" type="presParOf" srcId="{FC497C62-F889-4E13-B400-799A71BDBCD6}" destId="{CAFF5636-495A-4F3F-8EED-269941E754F1}" srcOrd="4" destOrd="0" presId="urn:microsoft.com/office/officeart/2005/8/layout/funnel1"/>
    <dgm:cxn modelId="{D4912528-7842-4F14-8106-45E1093D8F6D}" type="presParOf" srcId="{FC497C62-F889-4E13-B400-799A71BDBCD6}" destId="{1E3620D4-BFDD-43E1-B5FA-2364255D3095}" srcOrd="5" destOrd="0" presId="urn:microsoft.com/office/officeart/2005/8/layout/funnel1"/>
    <dgm:cxn modelId="{B6B0964A-8594-4A1C-B3CA-C5F661902387}" type="presParOf" srcId="{FC497C62-F889-4E13-B400-799A71BDBCD6}" destId="{02A87E14-4B53-4E71-B341-FFBC7A458E7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4A856E-8838-47B6-8B92-35DCDFB74FF0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C0CB4F95-ABC8-4B15-B8E3-D2E65D89053B}">
      <dgm:prSet phldrT="[Texto]"/>
      <dgm:spPr/>
      <dgm:t>
        <a:bodyPr/>
        <a:lstStyle/>
        <a:p>
          <a:r>
            <a:rPr lang="pt-BR" dirty="0" smtClean="0"/>
            <a:t>Fornece manipuladores, técnicos, insumos, utensílios, equipamentos, mobiliários, alimentos e logística </a:t>
          </a:r>
          <a:r>
            <a:rPr lang="pt-BR" dirty="0" smtClean="0">
              <a:sym typeface="Wingdings" panose="05000000000000000000" pitchFamily="2" charset="2"/>
            </a:rPr>
            <a:t> Pagamento sob o prato servido</a:t>
          </a:r>
          <a:endParaRPr lang="pt-BR" dirty="0"/>
        </a:p>
      </dgm:t>
    </dgm:pt>
    <dgm:pt modelId="{1902665C-254B-414E-9775-25C65CD5A099}" type="parTrans" cxnId="{4DCE68F9-B089-4216-A2CB-C9D2077E7A14}">
      <dgm:prSet/>
      <dgm:spPr/>
      <dgm:t>
        <a:bodyPr/>
        <a:lstStyle/>
        <a:p>
          <a:endParaRPr lang="pt-BR"/>
        </a:p>
      </dgm:t>
    </dgm:pt>
    <dgm:pt modelId="{7DEC62DE-1D01-45B4-8D20-3B109D50AF13}" type="sibTrans" cxnId="{4DCE68F9-B089-4216-A2CB-C9D2077E7A14}">
      <dgm:prSet/>
      <dgm:spPr/>
      <dgm:t>
        <a:bodyPr/>
        <a:lstStyle/>
        <a:p>
          <a:endParaRPr lang="pt-BR"/>
        </a:p>
      </dgm:t>
    </dgm:pt>
    <dgm:pt modelId="{6AE7D8A2-FD5C-4B9A-8652-209EDB930FB5}">
      <dgm:prSet phldrT="[Texto]"/>
      <dgm:spPr/>
      <dgm:t>
        <a:bodyPr/>
        <a:lstStyle/>
        <a:p>
          <a:r>
            <a:rPr lang="pt-BR" dirty="0" smtClean="0"/>
            <a:t>Funcionários (manipuladores, técnicos), utensílios, equipamentos e mobiliário</a:t>
          </a:r>
          <a:endParaRPr lang="pt-BR" dirty="0"/>
        </a:p>
      </dgm:t>
    </dgm:pt>
    <dgm:pt modelId="{2377EA4B-D3E6-4119-92CD-CEEC399EF39B}" type="parTrans" cxnId="{062094E9-EBF3-4492-999A-338C94FE21A6}">
      <dgm:prSet/>
      <dgm:spPr/>
      <dgm:t>
        <a:bodyPr/>
        <a:lstStyle/>
        <a:p>
          <a:endParaRPr lang="pt-BR"/>
        </a:p>
      </dgm:t>
    </dgm:pt>
    <dgm:pt modelId="{52786D94-AB2B-4D7A-9726-96B111BD6375}" type="sibTrans" cxnId="{062094E9-EBF3-4492-999A-338C94FE21A6}">
      <dgm:prSet/>
      <dgm:spPr/>
      <dgm:t>
        <a:bodyPr/>
        <a:lstStyle/>
        <a:p>
          <a:endParaRPr lang="pt-BR"/>
        </a:p>
      </dgm:t>
    </dgm:pt>
    <dgm:pt modelId="{10E1354F-96CB-48C0-83DE-4ABB07A84E03}">
      <dgm:prSet phldrT="[Texto]"/>
      <dgm:spPr/>
      <dgm:t>
        <a:bodyPr/>
        <a:lstStyle/>
        <a:p>
          <a:r>
            <a:rPr lang="pt-BR" dirty="0" smtClean="0"/>
            <a:t>CODAE fornece os manipuladores, técnicos, alimentos e logística</a:t>
          </a:r>
          <a:endParaRPr lang="pt-BR" dirty="0"/>
        </a:p>
      </dgm:t>
    </dgm:pt>
    <dgm:pt modelId="{627B24DC-6BD0-42DC-AF25-063AE503FF89}" type="parTrans" cxnId="{37A534B2-FEF1-4256-8639-89A539E1A6EC}">
      <dgm:prSet/>
      <dgm:spPr/>
      <dgm:t>
        <a:bodyPr/>
        <a:lstStyle/>
        <a:p>
          <a:endParaRPr lang="pt-BR"/>
        </a:p>
      </dgm:t>
    </dgm:pt>
    <dgm:pt modelId="{D18367AB-C6E7-4D13-A5A2-A77B3E1DE031}" type="sibTrans" cxnId="{37A534B2-FEF1-4256-8639-89A539E1A6EC}">
      <dgm:prSet/>
      <dgm:spPr/>
      <dgm:t>
        <a:bodyPr/>
        <a:lstStyle/>
        <a:p>
          <a:endParaRPr lang="pt-BR"/>
        </a:p>
      </dgm:t>
    </dgm:pt>
    <dgm:pt modelId="{9EC414E7-8DFE-410A-AA11-090CFB114BEC}">
      <dgm:prSet phldrT="[Texto]"/>
      <dgm:spPr/>
      <dgm:t>
        <a:bodyPr/>
        <a:lstStyle/>
        <a:p>
          <a:r>
            <a:rPr lang="pt-BR" dirty="0" smtClean="0"/>
            <a:t>Funcionários (manipuladores, técnicos), utensílios, equipamentos e mobiliário </a:t>
          </a:r>
          <a:r>
            <a:rPr lang="pt-BR" dirty="0" smtClean="0">
              <a:sym typeface="Wingdings" panose="05000000000000000000" pitchFamily="2" charset="2"/>
            </a:rPr>
            <a:t> Pagamento pelo posto de serviço</a:t>
          </a:r>
          <a:endParaRPr lang="pt-BR" dirty="0"/>
        </a:p>
      </dgm:t>
    </dgm:pt>
    <dgm:pt modelId="{85B47C8B-9FEE-4E04-A9B6-4E0479ABA9B6}" type="parTrans" cxnId="{C7FACDA8-4C6B-4FF7-8DC9-00C74B08D54D}">
      <dgm:prSet/>
      <dgm:spPr/>
      <dgm:t>
        <a:bodyPr/>
        <a:lstStyle/>
        <a:p>
          <a:endParaRPr lang="pt-BR"/>
        </a:p>
      </dgm:t>
    </dgm:pt>
    <dgm:pt modelId="{227A72FE-7450-420B-B903-F2B3D6763388}" type="sibTrans" cxnId="{C7FACDA8-4C6B-4FF7-8DC9-00C74B08D54D}">
      <dgm:prSet/>
      <dgm:spPr/>
      <dgm:t>
        <a:bodyPr/>
        <a:lstStyle/>
        <a:p>
          <a:endParaRPr lang="pt-BR"/>
        </a:p>
      </dgm:t>
    </dgm:pt>
    <dgm:pt modelId="{32992993-094B-42A9-A9C9-C351DD00AB3E}" type="pres">
      <dgm:prSet presAssocID="{A44A856E-8838-47B6-8B92-35DCDFB74FF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6D3C8A98-175F-416A-BD44-7C6EABA042AA}" type="pres">
      <dgm:prSet presAssocID="{A44A856E-8838-47B6-8B92-35DCDFB74FF0}" presName="Name1" presStyleCnt="0"/>
      <dgm:spPr/>
      <dgm:t>
        <a:bodyPr/>
        <a:lstStyle/>
        <a:p>
          <a:endParaRPr lang="pt-BR"/>
        </a:p>
      </dgm:t>
    </dgm:pt>
    <dgm:pt modelId="{337D75F8-4D10-43BA-85DB-AA9368ABEBA8}" type="pres">
      <dgm:prSet presAssocID="{A44A856E-8838-47B6-8B92-35DCDFB74FF0}" presName="cycle" presStyleCnt="0"/>
      <dgm:spPr/>
      <dgm:t>
        <a:bodyPr/>
        <a:lstStyle/>
        <a:p>
          <a:endParaRPr lang="pt-BR"/>
        </a:p>
      </dgm:t>
    </dgm:pt>
    <dgm:pt modelId="{6D10D644-37EC-4B19-978E-813620121D0A}" type="pres">
      <dgm:prSet presAssocID="{A44A856E-8838-47B6-8B92-35DCDFB74FF0}" presName="srcNode" presStyleLbl="node1" presStyleIdx="0" presStyleCnt="4"/>
      <dgm:spPr/>
      <dgm:t>
        <a:bodyPr/>
        <a:lstStyle/>
        <a:p>
          <a:endParaRPr lang="pt-BR"/>
        </a:p>
      </dgm:t>
    </dgm:pt>
    <dgm:pt modelId="{220BCD23-89CD-4507-97C2-CDBDF967D3B0}" type="pres">
      <dgm:prSet presAssocID="{A44A856E-8838-47B6-8B92-35DCDFB74FF0}" presName="conn" presStyleLbl="parChTrans1D2" presStyleIdx="0" presStyleCnt="1"/>
      <dgm:spPr/>
      <dgm:t>
        <a:bodyPr/>
        <a:lstStyle/>
        <a:p>
          <a:endParaRPr lang="pt-BR"/>
        </a:p>
      </dgm:t>
    </dgm:pt>
    <dgm:pt modelId="{A34F10CC-395A-45F4-9FF4-7B7B8C9CFDB3}" type="pres">
      <dgm:prSet presAssocID="{A44A856E-8838-47B6-8B92-35DCDFB74FF0}" presName="extraNode" presStyleLbl="node1" presStyleIdx="0" presStyleCnt="4"/>
      <dgm:spPr/>
      <dgm:t>
        <a:bodyPr/>
        <a:lstStyle/>
        <a:p>
          <a:endParaRPr lang="pt-BR"/>
        </a:p>
      </dgm:t>
    </dgm:pt>
    <dgm:pt modelId="{C624DBF6-D8CB-497A-9C45-F9835E72F736}" type="pres">
      <dgm:prSet presAssocID="{A44A856E-8838-47B6-8B92-35DCDFB74FF0}" presName="dstNode" presStyleLbl="node1" presStyleIdx="0" presStyleCnt="4"/>
      <dgm:spPr/>
      <dgm:t>
        <a:bodyPr/>
        <a:lstStyle/>
        <a:p>
          <a:endParaRPr lang="pt-BR"/>
        </a:p>
      </dgm:t>
    </dgm:pt>
    <dgm:pt modelId="{B54595DF-EC32-46C5-AD0B-4817ADF44A4F}" type="pres">
      <dgm:prSet presAssocID="{C0CB4F95-ABC8-4B15-B8E3-D2E65D89053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0E0FFC-0695-4209-9C3B-B30A02253767}" type="pres">
      <dgm:prSet presAssocID="{C0CB4F95-ABC8-4B15-B8E3-D2E65D89053B}" presName="accent_1" presStyleCnt="0"/>
      <dgm:spPr/>
      <dgm:t>
        <a:bodyPr/>
        <a:lstStyle/>
        <a:p>
          <a:endParaRPr lang="pt-BR"/>
        </a:p>
      </dgm:t>
    </dgm:pt>
    <dgm:pt modelId="{D178D7D4-75B2-47A3-B834-331D1D0B4C61}" type="pres">
      <dgm:prSet presAssocID="{C0CB4F95-ABC8-4B15-B8E3-D2E65D89053B}" presName="accentRepeatNode" presStyleLbl="solidFgAcc1" presStyleIdx="0" presStyleCnt="4"/>
      <dgm:spPr/>
      <dgm:t>
        <a:bodyPr/>
        <a:lstStyle/>
        <a:p>
          <a:endParaRPr lang="pt-BR"/>
        </a:p>
      </dgm:t>
    </dgm:pt>
    <dgm:pt modelId="{87DC1CF9-727A-4B87-9AFB-15586427D282}" type="pres">
      <dgm:prSet presAssocID="{9EC414E7-8DFE-410A-AA11-090CFB114BE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7797D9-E324-41B3-B0AE-18BFC9349C8C}" type="pres">
      <dgm:prSet presAssocID="{9EC414E7-8DFE-410A-AA11-090CFB114BEC}" presName="accent_2" presStyleCnt="0"/>
      <dgm:spPr/>
      <dgm:t>
        <a:bodyPr/>
        <a:lstStyle/>
        <a:p>
          <a:endParaRPr lang="pt-BR"/>
        </a:p>
      </dgm:t>
    </dgm:pt>
    <dgm:pt modelId="{B08FDD6C-AE0C-4895-8408-CD8265A52143}" type="pres">
      <dgm:prSet presAssocID="{9EC414E7-8DFE-410A-AA11-090CFB114BEC}" presName="accentRepeatNode" presStyleLbl="solidFgAcc1" presStyleIdx="1" presStyleCnt="4"/>
      <dgm:spPr/>
      <dgm:t>
        <a:bodyPr/>
        <a:lstStyle/>
        <a:p>
          <a:endParaRPr lang="pt-BR"/>
        </a:p>
      </dgm:t>
    </dgm:pt>
    <dgm:pt modelId="{F9F7640C-D495-4FBC-AF20-7F51642B0479}" type="pres">
      <dgm:prSet presAssocID="{6AE7D8A2-FD5C-4B9A-8652-209EDB930FB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883337-A63F-4815-BBFC-A59DCBF96581}" type="pres">
      <dgm:prSet presAssocID="{6AE7D8A2-FD5C-4B9A-8652-209EDB930FB5}" presName="accent_3" presStyleCnt="0"/>
      <dgm:spPr/>
      <dgm:t>
        <a:bodyPr/>
        <a:lstStyle/>
        <a:p>
          <a:endParaRPr lang="pt-BR"/>
        </a:p>
      </dgm:t>
    </dgm:pt>
    <dgm:pt modelId="{37CE7227-D1F2-42BE-B2BE-BD40B90BAA22}" type="pres">
      <dgm:prSet presAssocID="{6AE7D8A2-FD5C-4B9A-8652-209EDB930FB5}" presName="accentRepeatNode" presStyleLbl="solidFgAcc1" presStyleIdx="2" presStyleCnt="4"/>
      <dgm:spPr/>
      <dgm:t>
        <a:bodyPr/>
        <a:lstStyle/>
        <a:p>
          <a:endParaRPr lang="pt-BR"/>
        </a:p>
      </dgm:t>
    </dgm:pt>
    <dgm:pt modelId="{9E3037D0-0225-49B4-9106-A10A923FD882}" type="pres">
      <dgm:prSet presAssocID="{10E1354F-96CB-48C0-83DE-4ABB07A84E0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AF0A02-C1F2-42C5-8FF5-3A8E6F2A44A4}" type="pres">
      <dgm:prSet presAssocID="{10E1354F-96CB-48C0-83DE-4ABB07A84E03}" presName="accent_4" presStyleCnt="0"/>
      <dgm:spPr/>
      <dgm:t>
        <a:bodyPr/>
        <a:lstStyle/>
        <a:p>
          <a:endParaRPr lang="pt-BR"/>
        </a:p>
      </dgm:t>
    </dgm:pt>
    <dgm:pt modelId="{27D15628-1679-45FE-B4A6-C40053A67ED9}" type="pres">
      <dgm:prSet presAssocID="{10E1354F-96CB-48C0-83DE-4ABB07A84E03}" presName="accentRepeatNode" presStyleLbl="solidFgAcc1" presStyleIdx="3" presStyleCnt="4"/>
      <dgm:spPr/>
      <dgm:t>
        <a:bodyPr/>
        <a:lstStyle/>
        <a:p>
          <a:endParaRPr lang="pt-BR"/>
        </a:p>
      </dgm:t>
    </dgm:pt>
  </dgm:ptLst>
  <dgm:cxnLst>
    <dgm:cxn modelId="{FA9C68D8-2A26-4D8D-A8B9-6079607406C5}" type="presOf" srcId="{9EC414E7-8DFE-410A-AA11-090CFB114BEC}" destId="{87DC1CF9-727A-4B87-9AFB-15586427D282}" srcOrd="0" destOrd="0" presId="urn:microsoft.com/office/officeart/2008/layout/VerticalCurvedList"/>
    <dgm:cxn modelId="{F704F180-467E-4B31-A636-DE153D1C3A8D}" type="presOf" srcId="{C0CB4F95-ABC8-4B15-B8E3-D2E65D89053B}" destId="{B54595DF-EC32-46C5-AD0B-4817ADF44A4F}" srcOrd="0" destOrd="0" presId="urn:microsoft.com/office/officeart/2008/layout/VerticalCurvedList"/>
    <dgm:cxn modelId="{8C18B8A1-25F2-48AE-845C-ADCEBCF0825F}" type="presOf" srcId="{A44A856E-8838-47B6-8B92-35DCDFB74FF0}" destId="{32992993-094B-42A9-A9C9-C351DD00AB3E}" srcOrd="0" destOrd="0" presId="urn:microsoft.com/office/officeart/2008/layout/VerticalCurvedList"/>
    <dgm:cxn modelId="{062094E9-EBF3-4492-999A-338C94FE21A6}" srcId="{A44A856E-8838-47B6-8B92-35DCDFB74FF0}" destId="{6AE7D8A2-FD5C-4B9A-8652-209EDB930FB5}" srcOrd="2" destOrd="0" parTransId="{2377EA4B-D3E6-4119-92CD-CEEC399EF39B}" sibTransId="{52786D94-AB2B-4D7A-9726-96B111BD6375}"/>
    <dgm:cxn modelId="{C7FACDA8-4C6B-4FF7-8DC9-00C74B08D54D}" srcId="{A44A856E-8838-47B6-8B92-35DCDFB74FF0}" destId="{9EC414E7-8DFE-410A-AA11-090CFB114BEC}" srcOrd="1" destOrd="0" parTransId="{85B47C8B-9FEE-4E04-A9B6-4E0479ABA9B6}" sibTransId="{227A72FE-7450-420B-B903-F2B3D6763388}"/>
    <dgm:cxn modelId="{85B9155B-CF91-4FCB-A95E-DA5590BBCCE8}" type="presOf" srcId="{7DEC62DE-1D01-45B4-8D20-3B109D50AF13}" destId="{220BCD23-89CD-4507-97C2-CDBDF967D3B0}" srcOrd="0" destOrd="0" presId="urn:microsoft.com/office/officeart/2008/layout/VerticalCurvedList"/>
    <dgm:cxn modelId="{7759F09E-F3B4-4737-B532-1C91D8FAF572}" type="presOf" srcId="{6AE7D8A2-FD5C-4B9A-8652-209EDB930FB5}" destId="{F9F7640C-D495-4FBC-AF20-7F51642B0479}" srcOrd="0" destOrd="0" presId="urn:microsoft.com/office/officeart/2008/layout/VerticalCurvedList"/>
    <dgm:cxn modelId="{4DCE68F9-B089-4216-A2CB-C9D2077E7A14}" srcId="{A44A856E-8838-47B6-8B92-35DCDFB74FF0}" destId="{C0CB4F95-ABC8-4B15-B8E3-D2E65D89053B}" srcOrd="0" destOrd="0" parTransId="{1902665C-254B-414E-9775-25C65CD5A099}" sibTransId="{7DEC62DE-1D01-45B4-8D20-3B109D50AF13}"/>
    <dgm:cxn modelId="{37A534B2-FEF1-4256-8639-89A539E1A6EC}" srcId="{A44A856E-8838-47B6-8B92-35DCDFB74FF0}" destId="{10E1354F-96CB-48C0-83DE-4ABB07A84E03}" srcOrd="3" destOrd="0" parTransId="{627B24DC-6BD0-42DC-AF25-063AE503FF89}" sibTransId="{D18367AB-C6E7-4D13-A5A2-A77B3E1DE031}"/>
    <dgm:cxn modelId="{8FCC72A7-086C-4F38-AFA9-DA55EE0A1FC6}" type="presOf" srcId="{10E1354F-96CB-48C0-83DE-4ABB07A84E03}" destId="{9E3037D0-0225-49B4-9106-A10A923FD882}" srcOrd="0" destOrd="0" presId="urn:microsoft.com/office/officeart/2008/layout/VerticalCurvedList"/>
    <dgm:cxn modelId="{7267C0F9-ED33-4DC6-B0BB-A4E017B601E2}" type="presParOf" srcId="{32992993-094B-42A9-A9C9-C351DD00AB3E}" destId="{6D3C8A98-175F-416A-BD44-7C6EABA042AA}" srcOrd="0" destOrd="0" presId="urn:microsoft.com/office/officeart/2008/layout/VerticalCurvedList"/>
    <dgm:cxn modelId="{FF7C9FAA-1BEA-4A18-B1DA-B625C61A5E77}" type="presParOf" srcId="{6D3C8A98-175F-416A-BD44-7C6EABA042AA}" destId="{337D75F8-4D10-43BA-85DB-AA9368ABEBA8}" srcOrd="0" destOrd="0" presId="urn:microsoft.com/office/officeart/2008/layout/VerticalCurvedList"/>
    <dgm:cxn modelId="{4097BC5B-6ADB-4B7D-BCC5-E99BED8FBB53}" type="presParOf" srcId="{337D75F8-4D10-43BA-85DB-AA9368ABEBA8}" destId="{6D10D644-37EC-4B19-978E-813620121D0A}" srcOrd="0" destOrd="0" presId="urn:microsoft.com/office/officeart/2008/layout/VerticalCurvedList"/>
    <dgm:cxn modelId="{818CC827-10AB-4B6A-BA22-B4EAF6667E45}" type="presParOf" srcId="{337D75F8-4D10-43BA-85DB-AA9368ABEBA8}" destId="{220BCD23-89CD-4507-97C2-CDBDF967D3B0}" srcOrd="1" destOrd="0" presId="urn:microsoft.com/office/officeart/2008/layout/VerticalCurvedList"/>
    <dgm:cxn modelId="{880BDCFC-5EB2-4F38-9CCA-2CFFFE475DB7}" type="presParOf" srcId="{337D75F8-4D10-43BA-85DB-AA9368ABEBA8}" destId="{A34F10CC-395A-45F4-9FF4-7B7B8C9CFDB3}" srcOrd="2" destOrd="0" presId="urn:microsoft.com/office/officeart/2008/layout/VerticalCurvedList"/>
    <dgm:cxn modelId="{C33FBA00-D760-466C-B86D-128DB9FACFA4}" type="presParOf" srcId="{337D75F8-4D10-43BA-85DB-AA9368ABEBA8}" destId="{C624DBF6-D8CB-497A-9C45-F9835E72F736}" srcOrd="3" destOrd="0" presId="urn:microsoft.com/office/officeart/2008/layout/VerticalCurvedList"/>
    <dgm:cxn modelId="{1262080E-B68A-4D5F-B30F-FD4FA0F3D3A2}" type="presParOf" srcId="{6D3C8A98-175F-416A-BD44-7C6EABA042AA}" destId="{B54595DF-EC32-46C5-AD0B-4817ADF44A4F}" srcOrd="1" destOrd="0" presId="urn:microsoft.com/office/officeart/2008/layout/VerticalCurvedList"/>
    <dgm:cxn modelId="{8E86E63A-2327-4527-A361-F8623E50C2A9}" type="presParOf" srcId="{6D3C8A98-175F-416A-BD44-7C6EABA042AA}" destId="{240E0FFC-0695-4209-9C3B-B30A02253767}" srcOrd="2" destOrd="0" presId="urn:microsoft.com/office/officeart/2008/layout/VerticalCurvedList"/>
    <dgm:cxn modelId="{0814A3D8-1872-4DB2-8CFA-A03FD9840223}" type="presParOf" srcId="{240E0FFC-0695-4209-9C3B-B30A02253767}" destId="{D178D7D4-75B2-47A3-B834-331D1D0B4C61}" srcOrd="0" destOrd="0" presId="urn:microsoft.com/office/officeart/2008/layout/VerticalCurvedList"/>
    <dgm:cxn modelId="{4DB3665C-A4AA-4BF6-816C-4260A71B9476}" type="presParOf" srcId="{6D3C8A98-175F-416A-BD44-7C6EABA042AA}" destId="{87DC1CF9-727A-4B87-9AFB-15586427D282}" srcOrd="3" destOrd="0" presId="urn:microsoft.com/office/officeart/2008/layout/VerticalCurvedList"/>
    <dgm:cxn modelId="{7BD26EEF-F6EB-4C8A-BBE6-3598B52CE4F0}" type="presParOf" srcId="{6D3C8A98-175F-416A-BD44-7C6EABA042AA}" destId="{F57797D9-E324-41B3-B0AE-18BFC9349C8C}" srcOrd="4" destOrd="0" presId="urn:microsoft.com/office/officeart/2008/layout/VerticalCurvedList"/>
    <dgm:cxn modelId="{79A92470-8DA5-4E87-B991-E9A1B3976541}" type="presParOf" srcId="{F57797D9-E324-41B3-B0AE-18BFC9349C8C}" destId="{B08FDD6C-AE0C-4895-8408-CD8265A52143}" srcOrd="0" destOrd="0" presId="urn:microsoft.com/office/officeart/2008/layout/VerticalCurvedList"/>
    <dgm:cxn modelId="{DDBAB2E0-CFF5-41CF-B67C-3EC0BDF8C003}" type="presParOf" srcId="{6D3C8A98-175F-416A-BD44-7C6EABA042AA}" destId="{F9F7640C-D495-4FBC-AF20-7F51642B0479}" srcOrd="5" destOrd="0" presId="urn:microsoft.com/office/officeart/2008/layout/VerticalCurvedList"/>
    <dgm:cxn modelId="{674979DE-C777-449D-B11D-B2BA4423C68E}" type="presParOf" srcId="{6D3C8A98-175F-416A-BD44-7C6EABA042AA}" destId="{9E883337-A63F-4815-BBFC-A59DCBF96581}" srcOrd="6" destOrd="0" presId="urn:microsoft.com/office/officeart/2008/layout/VerticalCurvedList"/>
    <dgm:cxn modelId="{8D0363F5-E1DB-4C15-853D-C6D9AB6642A2}" type="presParOf" srcId="{9E883337-A63F-4815-BBFC-A59DCBF96581}" destId="{37CE7227-D1F2-42BE-B2BE-BD40B90BAA22}" srcOrd="0" destOrd="0" presId="urn:microsoft.com/office/officeart/2008/layout/VerticalCurvedList"/>
    <dgm:cxn modelId="{D4B1A658-68F8-4AA8-BAE3-6B639F0019A6}" type="presParOf" srcId="{6D3C8A98-175F-416A-BD44-7C6EABA042AA}" destId="{9E3037D0-0225-49B4-9106-A10A923FD882}" srcOrd="7" destOrd="0" presId="urn:microsoft.com/office/officeart/2008/layout/VerticalCurvedList"/>
    <dgm:cxn modelId="{F4BACF59-0510-4A52-9EC6-E8831ECACDBB}" type="presParOf" srcId="{6D3C8A98-175F-416A-BD44-7C6EABA042AA}" destId="{C3AF0A02-C1F2-42C5-8FF5-3A8E6F2A44A4}" srcOrd="8" destOrd="0" presId="urn:microsoft.com/office/officeart/2008/layout/VerticalCurvedList"/>
    <dgm:cxn modelId="{9366064F-D62D-4667-944F-B89C46A618F7}" type="presParOf" srcId="{C3AF0A02-C1F2-42C5-8FF5-3A8E6F2A44A4}" destId="{27D15628-1679-45FE-B4A6-C40053A67ED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DF6B8D-DE41-4BD6-B0CA-E68F44B66D86}" type="doc">
      <dgm:prSet loTypeId="urn:microsoft.com/office/officeart/2005/8/layout/radial3" loCatId="cycle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4793440D-C71D-4272-A961-15B42169A10A}">
      <dgm:prSet phldrT="[Texto]" custT="1"/>
      <dgm:spPr/>
      <dgm:t>
        <a:bodyPr/>
        <a:lstStyle/>
        <a:p>
          <a:r>
            <a:rPr lang="pt-BR" sz="1400" b="1" dirty="0" smtClean="0"/>
            <a:t>CAE- SP</a:t>
          </a:r>
          <a:r>
            <a:rPr lang="pt-BR" sz="1400" b="1" dirty="0" smtClean="0"/>
            <a:t/>
          </a:r>
          <a:br>
            <a:rPr lang="pt-BR" sz="1400" b="1" dirty="0" smtClean="0"/>
          </a:br>
          <a:r>
            <a:rPr lang="pt-BR" sz="1400" b="1" dirty="0" smtClean="0"/>
            <a:t/>
          </a:r>
          <a:br>
            <a:rPr lang="pt-BR" sz="1400" b="1" dirty="0" smtClean="0"/>
          </a:br>
          <a:r>
            <a:rPr lang="pt-BR" sz="1400" b="1" dirty="0" smtClean="0"/>
            <a:t>42 </a:t>
          </a:r>
          <a:br>
            <a:rPr lang="pt-BR" sz="1400" b="1" dirty="0" smtClean="0"/>
          </a:br>
          <a:r>
            <a:rPr lang="pt-BR" sz="1400" b="1" dirty="0" smtClean="0"/>
            <a:t>CONSELHEIROS</a:t>
          </a:r>
          <a:endParaRPr lang="pt-BR" sz="1400" b="1" dirty="0"/>
        </a:p>
      </dgm:t>
    </dgm:pt>
    <dgm:pt modelId="{D7355466-5195-425D-969A-9F45EB435816}" type="parTrans" cxnId="{002AA39A-5E39-48BB-8ED2-D8C1AAA42ADA}">
      <dgm:prSet/>
      <dgm:spPr/>
      <dgm:t>
        <a:bodyPr/>
        <a:lstStyle/>
        <a:p>
          <a:endParaRPr lang="pt-BR"/>
        </a:p>
      </dgm:t>
    </dgm:pt>
    <dgm:pt modelId="{236F8A67-7279-4CA0-9FD0-A4A1DEA11459}" type="sibTrans" cxnId="{002AA39A-5E39-48BB-8ED2-D8C1AAA42ADA}">
      <dgm:prSet/>
      <dgm:spPr/>
      <dgm:t>
        <a:bodyPr/>
        <a:lstStyle/>
        <a:p>
          <a:endParaRPr lang="pt-BR"/>
        </a:p>
      </dgm:t>
    </dgm:pt>
    <dgm:pt modelId="{9B6C64F1-D59A-4F90-90B0-E0132E029FAB}">
      <dgm:prSet phldrT="[Texto]"/>
      <dgm:spPr/>
      <dgm:t>
        <a:bodyPr/>
        <a:lstStyle/>
        <a:p>
          <a:r>
            <a:rPr lang="pt-BR" b="1" dirty="0" smtClean="0"/>
            <a:t>3 representantes do Poder Executivo</a:t>
          </a:r>
          <a:endParaRPr lang="pt-BR" b="1" dirty="0"/>
        </a:p>
      </dgm:t>
    </dgm:pt>
    <dgm:pt modelId="{C8B22ADB-EB19-4799-8801-1824C402E58E}" type="parTrans" cxnId="{CB6CB3EE-B302-49E1-827E-DD7A29341A99}">
      <dgm:prSet/>
      <dgm:spPr/>
      <dgm:t>
        <a:bodyPr/>
        <a:lstStyle/>
        <a:p>
          <a:endParaRPr lang="pt-BR"/>
        </a:p>
      </dgm:t>
    </dgm:pt>
    <dgm:pt modelId="{89ADDB61-5FB3-4C66-9F45-03C23365A513}" type="sibTrans" cxnId="{CB6CB3EE-B302-49E1-827E-DD7A29341A99}">
      <dgm:prSet/>
      <dgm:spPr/>
      <dgm:t>
        <a:bodyPr/>
        <a:lstStyle/>
        <a:p>
          <a:endParaRPr lang="pt-BR"/>
        </a:p>
      </dgm:t>
    </dgm:pt>
    <dgm:pt modelId="{D8428DEE-1B1E-482B-8BF2-3A0CC0755DD0}">
      <dgm:prSet phldrT="[Texto]"/>
      <dgm:spPr/>
      <dgm:t>
        <a:bodyPr/>
        <a:lstStyle/>
        <a:p>
          <a:r>
            <a:rPr lang="pt-BR" b="1" dirty="0" smtClean="0"/>
            <a:t>6 representantes das entidades dos docentes ou trabalhadores da área da educação</a:t>
          </a:r>
          <a:endParaRPr lang="pt-BR" b="1" dirty="0"/>
        </a:p>
      </dgm:t>
    </dgm:pt>
    <dgm:pt modelId="{E28A9B82-C6B7-4601-8062-59B1F6DCF9F7}" type="parTrans" cxnId="{9121E335-2801-470A-A797-826D86BFF272}">
      <dgm:prSet/>
      <dgm:spPr/>
      <dgm:t>
        <a:bodyPr/>
        <a:lstStyle/>
        <a:p>
          <a:endParaRPr lang="pt-BR"/>
        </a:p>
      </dgm:t>
    </dgm:pt>
    <dgm:pt modelId="{8CD2FA1D-9A25-4D58-BBA0-7EC43622E34C}" type="sibTrans" cxnId="{9121E335-2801-470A-A797-826D86BFF272}">
      <dgm:prSet/>
      <dgm:spPr/>
      <dgm:t>
        <a:bodyPr/>
        <a:lstStyle/>
        <a:p>
          <a:endParaRPr lang="pt-BR"/>
        </a:p>
      </dgm:t>
    </dgm:pt>
    <dgm:pt modelId="{540FBABD-3F46-4604-AF97-673F18488D25}">
      <dgm:prSet phldrT="[Texto]"/>
      <dgm:spPr/>
      <dgm:t>
        <a:bodyPr/>
        <a:lstStyle/>
        <a:p>
          <a:r>
            <a:rPr lang="pt-BR" b="1" dirty="0" smtClean="0"/>
            <a:t>6 representantes de pais e alunos</a:t>
          </a:r>
          <a:endParaRPr lang="pt-BR" b="1" dirty="0"/>
        </a:p>
      </dgm:t>
    </dgm:pt>
    <dgm:pt modelId="{1B057EE5-2DAF-4C2D-AEBD-B487BED720B2}" type="parTrans" cxnId="{86954D09-1E26-4D17-8288-16A81EE95EBE}">
      <dgm:prSet/>
      <dgm:spPr/>
      <dgm:t>
        <a:bodyPr/>
        <a:lstStyle/>
        <a:p>
          <a:endParaRPr lang="pt-BR"/>
        </a:p>
      </dgm:t>
    </dgm:pt>
    <dgm:pt modelId="{3589B397-D129-46EB-A3AC-BC3E02AED96E}" type="sibTrans" cxnId="{86954D09-1E26-4D17-8288-16A81EE95EBE}">
      <dgm:prSet/>
      <dgm:spPr/>
      <dgm:t>
        <a:bodyPr/>
        <a:lstStyle/>
        <a:p>
          <a:endParaRPr lang="pt-BR"/>
        </a:p>
      </dgm:t>
    </dgm:pt>
    <dgm:pt modelId="{0507A8CC-0AFD-4C0C-B952-05BEBA740A22}">
      <dgm:prSet phldrT="[Texto]"/>
      <dgm:spPr/>
      <dgm:t>
        <a:bodyPr/>
        <a:lstStyle/>
        <a:p>
          <a:r>
            <a:rPr lang="pt-BR" b="1" dirty="0" smtClean="0"/>
            <a:t>6 representantes das entidades civis organizadas</a:t>
          </a:r>
          <a:endParaRPr lang="pt-BR" b="1" dirty="0"/>
        </a:p>
      </dgm:t>
    </dgm:pt>
    <dgm:pt modelId="{D6FDA5BB-B592-4311-8633-2B037D51F86B}" type="parTrans" cxnId="{2317FDF5-7E55-4B3C-8852-A5BD9D0E2BA2}">
      <dgm:prSet/>
      <dgm:spPr/>
      <dgm:t>
        <a:bodyPr/>
        <a:lstStyle/>
        <a:p>
          <a:endParaRPr lang="pt-BR"/>
        </a:p>
      </dgm:t>
    </dgm:pt>
    <dgm:pt modelId="{576FBF64-0546-432F-BC0A-AA485FB0B0CA}" type="sibTrans" cxnId="{2317FDF5-7E55-4B3C-8852-A5BD9D0E2BA2}">
      <dgm:prSet/>
      <dgm:spPr/>
      <dgm:t>
        <a:bodyPr/>
        <a:lstStyle/>
        <a:p>
          <a:endParaRPr lang="pt-BR"/>
        </a:p>
      </dgm:t>
    </dgm:pt>
    <dgm:pt modelId="{B2128B6D-8AF5-4B8B-829A-E3054E711169}" type="pres">
      <dgm:prSet presAssocID="{F6DF6B8D-DE41-4BD6-B0CA-E68F44B66D8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EE31F81-59EE-4889-9406-03F5722EE15E}" type="pres">
      <dgm:prSet presAssocID="{F6DF6B8D-DE41-4BD6-B0CA-E68F44B66D86}" presName="radial" presStyleCnt="0">
        <dgm:presLayoutVars>
          <dgm:animLvl val="ctr"/>
        </dgm:presLayoutVars>
      </dgm:prSet>
      <dgm:spPr/>
      <dgm:t>
        <a:bodyPr/>
        <a:lstStyle/>
        <a:p>
          <a:endParaRPr lang="pt-BR"/>
        </a:p>
      </dgm:t>
    </dgm:pt>
    <dgm:pt modelId="{C34B4BB5-33D8-4436-A483-E40298D9CE7C}" type="pres">
      <dgm:prSet presAssocID="{4793440D-C71D-4272-A961-15B42169A10A}" presName="centerShape" presStyleLbl="vennNode1" presStyleIdx="0" presStyleCnt="5" custScaleX="85163" custScaleY="86241"/>
      <dgm:spPr/>
      <dgm:t>
        <a:bodyPr/>
        <a:lstStyle/>
        <a:p>
          <a:endParaRPr lang="pt-BR"/>
        </a:p>
      </dgm:t>
    </dgm:pt>
    <dgm:pt modelId="{098BE877-A247-4F62-8A8B-D1B17742B92B}" type="pres">
      <dgm:prSet presAssocID="{9B6C64F1-D59A-4F90-90B0-E0132E029FAB}" presName="node" presStyleLbl="vennNode1" presStyleIdx="1" presStyleCnt="5" custScaleX="135613" custScaleY="133620" custRadScaleRad="90007" custRadScaleInc="-33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A03EC9-1989-42BB-95A2-CE7AB367E84F}" type="pres">
      <dgm:prSet presAssocID="{D8428DEE-1B1E-482B-8BF2-3A0CC0755DD0}" presName="node" presStyleLbl="vennNode1" presStyleIdx="2" presStyleCnt="5" custScaleX="134259" custScaleY="137769" custRadScaleRad="92200" custRadScaleInc="-13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6A3668-4668-4B9E-89B0-53A35E617FEC}" type="pres">
      <dgm:prSet presAssocID="{540FBABD-3F46-4604-AF97-673F18488D25}" presName="node" presStyleLbl="vennNode1" presStyleIdx="3" presStyleCnt="5" custScaleX="133133" custScaleY="131147" custRadScaleRad="84918" custRadScaleInc="35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2E53E1-BABA-4D91-BB08-A3F609B5AD6E}" type="pres">
      <dgm:prSet presAssocID="{0507A8CC-0AFD-4C0C-B952-05BEBA740A22}" presName="node" presStyleLbl="vennNode1" presStyleIdx="4" presStyleCnt="5" custScaleX="131838" custScaleY="134049" custRadScaleRad="92671" custRadScaleInc="-22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4D90AE1-9269-40AF-8697-4A655BB3F927}" type="presOf" srcId="{9B6C64F1-D59A-4F90-90B0-E0132E029FAB}" destId="{098BE877-A247-4F62-8A8B-D1B17742B92B}" srcOrd="0" destOrd="0" presId="urn:microsoft.com/office/officeart/2005/8/layout/radial3"/>
    <dgm:cxn modelId="{9121E335-2801-470A-A797-826D86BFF272}" srcId="{4793440D-C71D-4272-A961-15B42169A10A}" destId="{D8428DEE-1B1E-482B-8BF2-3A0CC0755DD0}" srcOrd="1" destOrd="0" parTransId="{E28A9B82-C6B7-4601-8062-59B1F6DCF9F7}" sibTransId="{8CD2FA1D-9A25-4D58-BBA0-7EC43622E34C}"/>
    <dgm:cxn modelId="{002AA39A-5E39-48BB-8ED2-D8C1AAA42ADA}" srcId="{F6DF6B8D-DE41-4BD6-B0CA-E68F44B66D86}" destId="{4793440D-C71D-4272-A961-15B42169A10A}" srcOrd="0" destOrd="0" parTransId="{D7355466-5195-425D-969A-9F45EB435816}" sibTransId="{236F8A67-7279-4CA0-9FD0-A4A1DEA11459}"/>
    <dgm:cxn modelId="{D96A1F6C-293C-4AA0-A78C-B09A56A2FEB3}" type="presOf" srcId="{D8428DEE-1B1E-482B-8BF2-3A0CC0755DD0}" destId="{AFA03EC9-1989-42BB-95A2-CE7AB367E84F}" srcOrd="0" destOrd="0" presId="urn:microsoft.com/office/officeart/2005/8/layout/radial3"/>
    <dgm:cxn modelId="{CB6CB3EE-B302-49E1-827E-DD7A29341A99}" srcId="{4793440D-C71D-4272-A961-15B42169A10A}" destId="{9B6C64F1-D59A-4F90-90B0-E0132E029FAB}" srcOrd="0" destOrd="0" parTransId="{C8B22ADB-EB19-4799-8801-1824C402E58E}" sibTransId="{89ADDB61-5FB3-4C66-9F45-03C23365A513}"/>
    <dgm:cxn modelId="{0DE3F2F7-BFD1-4FBD-B6D0-E4B01A3F4141}" type="presOf" srcId="{0507A8CC-0AFD-4C0C-B952-05BEBA740A22}" destId="{D22E53E1-BABA-4D91-BB08-A3F609B5AD6E}" srcOrd="0" destOrd="0" presId="urn:microsoft.com/office/officeart/2005/8/layout/radial3"/>
    <dgm:cxn modelId="{F7123638-63FB-4326-8FF1-BABDE703BB54}" type="presOf" srcId="{4793440D-C71D-4272-A961-15B42169A10A}" destId="{C34B4BB5-33D8-4436-A483-E40298D9CE7C}" srcOrd="0" destOrd="0" presId="urn:microsoft.com/office/officeart/2005/8/layout/radial3"/>
    <dgm:cxn modelId="{8A8F8B02-671A-49D1-9635-10FD20C4995F}" type="presOf" srcId="{540FBABD-3F46-4604-AF97-673F18488D25}" destId="{2D6A3668-4668-4B9E-89B0-53A35E617FEC}" srcOrd="0" destOrd="0" presId="urn:microsoft.com/office/officeart/2005/8/layout/radial3"/>
    <dgm:cxn modelId="{92FF2B67-A595-4D57-914A-B92C8BB41DF5}" type="presOf" srcId="{F6DF6B8D-DE41-4BD6-B0CA-E68F44B66D86}" destId="{B2128B6D-8AF5-4B8B-829A-E3054E711169}" srcOrd="0" destOrd="0" presId="urn:microsoft.com/office/officeart/2005/8/layout/radial3"/>
    <dgm:cxn modelId="{2317FDF5-7E55-4B3C-8852-A5BD9D0E2BA2}" srcId="{4793440D-C71D-4272-A961-15B42169A10A}" destId="{0507A8CC-0AFD-4C0C-B952-05BEBA740A22}" srcOrd="3" destOrd="0" parTransId="{D6FDA5BB-B592-4311-8633-2B037D51F86B}" sibTransId="{576FBF64-0546-432F-BC0A-AA485FB0B0CA}"/>
    <dgm:cxn modelId="{86954D09-1E26-4D17-8288-16A81EE95EBE}" srcId="{4793440D-C71D-4272-A961-15B42169A10A}" destId="{540FBABD-3F46-4604-AF97-673F18488D25}" srcOrd="2" destOrd="0" parTransId="{1B057EE5-2DAF-4C2D-AEBD-B487BED720B2}" sibTransId="{3589B397-D129-46EB-A3AC-BC3E02AED96E}"/>
    <dgm:cxn modelId="{DBCA5F5C-B70B-4B78-8B2E-1B59C042EE0F}" type="presParOf" srcId="{B2128B6D-8AF5-4B8B-829A-E3054E711169}" destId="{1EE31F81-59EE-4889-9406-03F5722EE15E}" srcOrd="0" destOrd="0" presId="urn:microsoft.com/office/officeart/2005/8/layout/radial3"/>
    <dgm:cxn modelId="{AAF6FF2E-25CB-4294-9165-23E0EB48D32B}" type="presParOf" srcId="{1EE31F81-59EE-4889-9406-03F5722EE15E}" destId="{C34B4BB5-33D8-4436-A483-E40298D9CE7C}" srcOrd="0" destOrd="0" presId="urn:microsoft.com/office/officeart/2005/8/layout/radial3"/>
    <dgm:cxn modelId="{A7EB986E-3BAF-4135-B0ED-7B550719170D}" type="presParOf" srcId="{1EE31F81-59EE-4889-9406-03F5722EE15E}" destId="{098BE877-A247-4F62-8A8B-D1B17742B92B}" srcOrd="1" destOrd="0" presId="urn:microsoft.com/office/officeart/2005/8/layout/radial3"/>
    <dgm:cxn modelId="{7D0C25D8-B520-4ECF-A877-6F9C77FE4060}" type="presParOf" srcId="{1EE31F81-59EE-4889-9406-03F5722EE15E}" destId="{AFA03EC9-1989-42BB-95A2-CE7AB367E84F}" srcOrd="2" destOrd="0" presId="urn:microsoft.com/office/officeart/2005/8/layout/radial3"/>
    <dgm:cxn modelId="{2F56F54E-82A6-4B01-9FCF-801B3D0ADAAB}" type="presParOf" srcId="{1EE31F81-59EE-4889-9406-03F5722EE15E}" destId="{2D6A3668-4668-4B9E-89B0-53A35E617FEC}" srcOrd="3" destOrd="0" presId="urn:microsoft.com/office/officeart/2005/8/layout/radial3"/>
    <dgm:cxn modelId="{E2149251-2015-4133-B769-7342ADD22364}" type="presParOf" srcId="{1EE31F81-59EE-4889-9406-03F5722EE15E}" destId="{D22E53E1-BABA-4D91-BB08-A3F609B5AD6E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19EAB-CAA9-4D06-A662-68D346409CEC}">
      <dsp:nvSpPr>
        <dsp:cNvPr id="0" name=""/>
        <dsp:cNvSpPr/>
      </dsp:nvSpPr>
      <dsp:spPr>
        <a:xfrm>
          <a:off x="2348413" y="1635429"/>
          <a:ext cx="3431172" cy="343117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PNAE</a:t>
          </a:r>
          <a:endParaRPr lang="pt-BR" sz="6500" kern="1200" dirty="0"/>
        </a:p>
      </dsp:txBody>
      <dsp:txXfrm>
        <a:off x="2850897" y="2137913"/>
        <a:ext cx="2426204" cy="2426204"/>
      </dsp:txXfrm>
    </dsp:sp>
    <dsp:sp modelId="{71888F2F-48FE-4F79-8F0E-88A7DF6495F5}">
      <dsp:nvSpPr>
        <dsp:cNvPr id="0" name=""/>
        <dsp:cNvSpPr/>
      </dsp:nvSpPr>
      <dsp:spPr>
        <a:xfrm>
          <a:off x="3206206" y="260924"/>
          <a:ext cx="1715586" cy="1715586"/>
        </a:xfrm>
        <a:prstGeom prst="ellipse">
          <a:avLst/>
        </a:prstGeom>
        <a:solidFill>
          <a:schemeClr val="accent4">
            <a:alpha val="50000"/>
            <a:hueOff val="-3433092"/>
            <a:satOff val="23096"/>
            <a:lumOff val="-1111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Lei Federal no. 11.947 (2009)</a:t>
          </a:r>
          <a:endParaRPr lang="pt-BR" sz="2100" kern="1200" dirty="0"/>
        </a:p>
      </dsp:txBody>
      <dsp:txXfrm>
        <a:off x="3457448" y="512166"/>
        <a:ext cx="1213102" cy="1213102"/>
      </dsp:txXfrm>
    </dsp:sp>
    <dsp:sp modelId="{B1DC4BFD-C270-44E4-B9E7-B0F17EAF8AC8}">
      <dsp:nvSpPr>
        <dsp:cNvPr id="0" name=""/>
        <dsp:cNvSpPr/>
      </dsp:nvSpPr>
      <dsp:spPr>
        <a:xfrm>
          <a:off x="5139433" y="3609372"/>
          <a:ext cx="1715586" cy="1715586"/>
        </a:xfrm>
        <a:prstGeom prst="ellipse">
          <a:avLst/>
        </a:prstGeom>
        <a:solidFill>
          <a:schemeClr val="accent4">
            <a:alpha val="50000"/>
            <a:hueOff val="-6866184"/>
            <a:satOff val="46191"/>
            <a:lumOff val="-2222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Resolução no. 26 FNDE (2013)</a:t>
          </a:r>
          <a:endParaRPr lang="pt-BR" sz="2100" kern="1200" dirty="0"/>
        </a:p>
      </dsp:txBody>
      <dsp:txXfrm>
        <a:off x="5390675" y="3860614"/>
        <a:ext cx="1213102" cy="1213102"/>
      </dsp:txXfrm>
    </dsp:sp>
    <dsp:sp modelId="{2B756BCB-D42E-47D1-80A5-70293C9F63C2}">
      <dsp:nvSpPr>
        <dsp:cNvPr id="0" name=""/>
        <dsp:cNvSpPr/>
      </dsp:nvSpPr>
      <dsp:spPr>
        <a:xfrm>
          <a:off x="1272979" y="3609372"/>
          <a:ext cx="1715586" cy="1715586"/>
        </a:xfrm>
        <a:prstGeom prst="ellipse">
          <a:avLst/>
        </a:prstGeom>
        <a:solidFill>
          <a:schemeClr val="accent4">
            <a:alpha val="50000"/>
            <a:hueOff val="-10299276"/>
            <a:satOff val="69287"/>
            <a:lumOff val="-3333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Resolução no. 04 FNDE (2015)</a:t>
          </a:r>
          <a:endParaRPr lang="pt-BR" sz="2100" kern="1200" dirty="0"/>
        </a:p>
      </dsp:txBody>
      <dsp:txXfrm>
        <a:off x="1524221" y="3860614"/>
        <a:ext cx="1213102" cy="1213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44AFAB-C12B-42CC-8FFE-81D4E18A3587}">
      <dsp:nvSpPr>
        <dsp:cNvPr id="0" name=""/>
        <dsp:cNvSpPr/>
      </dsp:nvSpPr>
      <dsp:spPr>
        <a:xfrm>
          <a:off x="2160941" y="1254130"/>
          <a:ext cx="2907178" cy="290717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900" kern="1200" dirty="0" smtClean="0"/>
            <a:t>Princípios do PNAE</a:t>
          </a:r>
          <a:endParaRPr lang="pt-BR" sz="3900" kern="1200" dirty="0"/>
        </a:p>
      </dsp:txBody>
      <dsp:txXfrm>
        <a:off x="2586687" y="1679876"/>
        <a:ext cx="2055686" cy="2055686"/>
      </dsp:txXfrm>
    </dsp:sp>
    <dsp:sp modelId="{7DD00337-3714-4811-AF0F-6476FE50E910}">
      <dsp:nvSpPr>
        <dsp:cNvPr id="0" name=""/>
        <dsp:cNvSpPr/>
      </dsp:nvSpPr>
      <dsp:spPr>
        <a:xfrm>
          <a:off x="2656004" y="89693"/>
          <a:ext cx="1917051" cy="145358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Universalidade</a:t>
          </a:r>
          <a:endParaRPr lang="pt-BR" sz="1600" kern="1200" dirty="0"/>
        </a:p>
      </dsp:txBody>
      <dsp:txXfrm>
        <a:off x="2936750" y="302566"/>
        <a:ext cx="1355559" cy="1027843"/>
      </dsp:txXfrm>
    </dsp:sp>
    <dsp:sp modelId="{6F6A4501-4085-48E0-BC2C-958F6EA9DD0B}">
      <dsp:nvSpPr>
        <dsp:cNvPr id="0" name=""/>
        <dsp:cNvSpPr/>
      </dsp:nvSpPr>
      <dsp:spPr>
        <a:xfrm>
          <a:off x="4540609" y="1396518"/>
          <a:ext cx="1815518" cy="145358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Equidade</a:t>
          </a:r>
          <a:endParaRPr lang="pt-BR" sz="1600" kern="1200" dirty="0"/>
        </a:p>
      </dsp:txBody>
      <dsp:txXfrm>
        <a:off x="4806485" y="1609391"/>
        <a:ext cx="1283766" cy="1027843"/>
      </dsp:txXfrm>
    </dsp:sp>
    <dsp:sp modelId="{1176A4FD-24B9-4AD6-8F0E-7E3D89536669}">
      <dsp:nvSpPr>
        <dsp:cNvPr id="0" name=""/>
        <dsp:cNvSpPr/>
      </dsp:nvSpPr>
      <dsp:spPr>
        <a:xfrm>
          <a:off x="3776756" y="3510963"/>
          <a:ext cx="1898823" cy="145358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Respeito aos hábitos alimentares saudáveis</a:t>
          </a:r>
          <a:endParaRPr lang="pt-BR" sz="1600" kern="1200" dirty="0"/>
        </a:p>
      </dsp:txBody>
      <dsp:txXfrm>
        <a:off x="4054832" y="3723836"/>
        <a:ext cx="1342671" cy="1027843"/>
      </dsp:txXfrm>
    </dsp:sp>
    <dsp:sp modelId="{A643185D-6B23-4257-BDE1-8A046417AC99}">
      <dsp:nvSpPr>
        <dsp:cNvPr id="0" name=""/>
        <dsp:cNvSpPr/>
      </dsp:nvSpPr>
      <dsp:spPr>
        <a:xfrm>
          <a:off x="1559127" y="3510963"/>
          <a:ext cx="1887529" cy="145358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Participação e controle social</a:t>
          </a:r>
          <a:endParaRPr lang="pt-BR" sz="1600" kern="1200" dirty="0"/>
        </a:p>
      </dsp:txBody>
      <dsp:txXfrm>
        <a:off x="1835549" y="3723836"/>
        <a:ext cx="1334685" cy="1027843"/>
      </dsp:txXfrm>
    </dsp:sp>
    <dsp:sp modelId="{3C7EE2B4-318D-4175-AA88-A15B126ED2C6}">
      <dsp:nvSpPr>
        <dsp:cNvPr id="0" name=""/>
        <dsp:cNvSpPr/>
      </dsp:nvSpPr>
      <dsp:spPr>
        <a:xfrm>
          <a:off x="846264" y="1396510"/>
          <a:ext cx="1805866" cy="145358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Respeito as práticas tradicionais que fazem parte da cultura local</a:t>
          </a:r>
          <a:endParaRPr lang="pt-BR" sz="1600" kern="1200" dirty="0"/>
        </a:p>
      </dsp:txBody>
      <dsp:txXfrm>
        <a:off x="1110727" y="1609383"/>
        <a:ext cx="1276940" cy="10278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D4DF1-8695-4C54-9BD8-3A0A4CF3B5C1}">
      <dsp:nvSpPr>
        <dsp:cNvPr id="0" name=""/>
        <dsp:cNvSpPr/>
      </dsp:nvSpPr>
      <dsp:spPr>
        <a:xfrm>
          <a:off x="1648568" y="225119"/>
          <a:ext cx="4467759" cy="155159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7CB76-6C8A-418D-9059-B9100FD7D6E3}">
      <dsp:nvSpPr>
        <dsp:cNvPr id="0" name=""/>
        <dsp:cNvSpPr/>
      </dsp:nvSpPr>
      <dsp:spPr>
        <a:xfrm>
          <a:off x="3456452" y="3950352"/>
          <a:ext cx="865844" cy="702329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FB2BC2D-5CDD-48A8-8C69-D503FE766D29}">
      <dsp:nvSpPr>
        <dsp:cNvPr id="0" name=""/>
        <dsp:cNvSpPr/>
      </dsp:nvSpPr>
      <dsp:spPr>
        <a:xfrm>
          <a:off x="1811347" y="4303179"/>
          <a:ext cx="4156055" cy="1039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Total do recurso repassado</a:t>
          </a:r>
          <a:endParaRPr lang="pt-BR" sz="2600" kern="1200" dirty="0"/>
        </a:p>
      </dsp:txBody>
      <dsp:txXfrm>
        <a:off x="1811347" y="4303179"/>
        <a:ext cx="4156055" cy="1039013"/>
      </dsp:txXfrm>
    </dsp:sp>
    <dsp:sp modelId="{FB690CB1-EAD8-46CE-AFC3-E490D8A8B915}">
      <dsp:nvSpPr>
        <dsp:cNvPr id="0" name=""/>
        <dsp:cNvSpPr/>
      </dsp:nvSpPr>
      <dsp:spPr>
        <a:xfrm>
          <a:off x="3272893" y="1896546"/>
          <a:ext cx="1558520" cy="15585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Número de dias de atendimento</a:t>
          </a:r>
          <a:endParaRPr lang="pt-BR" sz="1600" kern="1200" dirty="0"/>
        </a:p>
      </dsp:txBody>
      <dsp:txXfrm>
        <a:off x="3501133" y="2124786"/>
        <a:ext cx="1102040" cy="1102040"/>
      </dsp:txXfrm>
    </dsp:sp>
    <dsp:sp modelId="{CAFF5636-495A-4F3F-8EED-269941E754F1}">
      <dsp:nvSpPr>
        <dsp:cNvPr id="0" name=""/>
        <dsp:cNvSpPr/>
      </dsp:nvSpPr>
      <dsp:spPr>
        <a:xfrm>
          <a:off x="2157685" y="727309"/>
          <a:ext cx="1558520" cy="1558520"/>
        </a:xfrm>
        <a:prstGeom prst="ellipse">
          <a:avLst/>
        </a:prstGeom>
        <a:solidFill>
          <a:schemeClr val="accent3">
            <a:hueOff val="1875734"/>
            <a:satOff val="-19510"/>
            <a:lumOff val="-3137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Valor per capita</a:t>
          </a:r>
          <a:endParaRPr lang="pt-BR" sz="1600" kern="1200" dirty="0"/>
        </a:p>
      </dsp:txBody>
      <dsp:txXfrm>
        <a:off x="2385925" y="955549"/>
        <a:ext cx="1102040" cy="1102040"/>
      </dsp:txXfrm>
    </dsp:sp>
    <dsp:sp modelId="{1E3620D4-BFDD-43E1-B5FA-2364255D3095}">
      <dsp:nvSpPr>
        <dsp:cNvPr id="0" name=""/>
        <dsp:cNvSpPr/>
      </dsp:nvSpPr>
      <dsp:spPr>
        <a:xfrm>
          <a:off x="3750839" y="350493"/>
          <a:ext cx="1558520" cy="1558520"/>
        </a:xfrm>
        <a:prstGeom prst="ellipse">
          <a:avLst/>
        </a:prstGeom>
        <a:solidFill>
          <a:schemeClr val="accent3">
            <a:hueOff val="3751468"/>
            <a:satOff val="-39019"/>
            <a:lumOff val="-6274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Número de alunos atendidos</a:t>
          </a:r>
          <a:endParaRPr lang="pt-BR" sz="1600" kern="1200" dirty="0"/>
        </a:p>
      </dsp:txBody>
      <dsp:txXfrm>
        <a:off x="3979079" y="578733"/>
        <a:ext cx="1102040" cy="1102040"/>
      </dsp:txXfrm>
    </dsp:sp>
    <dsp:sp modelId="{02A87E14-4B53-4E71-B341-FFBC7A458E77}">
      <dsp:nvSpPr>
        <dsp:cNvPr id="0" name=""/>
        <dsp:cNvSpPr/>
      </dsp:nvSpPr>
      <dsp:spPr>
        <a:xfrm>
          <a:off x="1465009" y="34633"/>
          <a:ext cx="4848731" cy="387898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BCD23-89CD-4507-97C2-CDBDF967D3B0}">
      <dsp:nvSpPr>
        <dsp:cNvPr id="0" name=""/>
        <dsp:cNvSpPr/>
      </dsp:nvSpPr>
      <dsp:spPr>
        <a:xfrm>
          <a:off x="-5809675" y="-889171"/>
          <a:ext cx="6916551" cy="6916551"/>
        </a:xfrm>
        <a:prstGeom prst="blockArc">
          <a:avLst>
            <a:gd name="adj1" fmla="val 18900000"/>
            <a:gd name="adj2" fmla="val 2700000"/>
            <a:gd name="adj3" fmla="val 312"/>
          </a:avLst>
        </a:prstGeom>
        <a:noFill/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4595DF-EC32-46C5-AD0B-4817ADF44A4F}">
      <dsp:nvSpPr>
        <dsp:cNvPr id="0" name=""/>
        <dsp:cNvSpPr/>
      </dsp:nvSpPr>
      <dsp:spPr>
        <a:xfrm>
          <a:off x="579372" y="395025"/>
          <a:ext cx="8451200" cy="7904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742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Fornece manipuladores, técnicos, insumos, utensílios, equipamentos, mobiliários, alimentos e logística </a:t>
          </a:r>
          <a:r>
            <a:rPr lang="pt-BR" sz="2200" kern="1200" dirty="0" smtClean="0">
              <a:sym typeface="Wingdings" panose="05000000000000000000" pitchFamily="2" charset="2"/>
            </a:rPr>
            <a:t> Pagamento sob o prato servido</a:t>
          </a:r>
          <a:endParaRPr lang="pt-BR" sz="2200" kern="1200" dirty="0"/>
        </a:p>
      </dsp:txBody>
      <dsp:txXfrm>
        <a:off x="579372" y="395025"/>
        <a:ext cx="8451200" cy="790461"/>
      </dsp:txXfrm>
    </dsp:sp>
    <dsp:sp modelId="{D178D7D4-75B2-47A3-B834-331D1D0B4C61}">
      <dsp:nvSpPr>
        <dsp:cNvPr id="0" name=""/>
        <dsp:cNvSpPr/>
      </dsp:nvSpPr>
      <dsp:spPr>
        <a:xfrm>
          <a:off x="85333" y="296217"/>
          <a:ext cx="988077" cy="9880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DC1CF9-727A-4B87-9AFB-15586427D282}">
      <dsp:nvSpPr>
        <dsp:cNvPr id="0" name=""/>
        <dsp:cNvSpPr/>
      </dsp:nvSpPr>
      <dsp:spPr>
        <a:xfrm>
          <a:off x="1032562" y="1580923"/>
          <a:ext cx="7998010" cy="790461"/>
        </a:xfrm>
        <a:prstGeom prst="rect">
          <a:avLst/>
        </a:prstGeom>
        <a:solidFill>
          <a:schemeClr val="accent4">
            <a:hueOff val="-3433092"/>
            <a:satOff val="23096"/>
            <a:lumOff val="-1111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742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Funcionários (manipuladores, técnicos), utensílios, equipamentos e mobiliário </a:t>
          </a:r>
          <a:r>
            <a:rPr lang="pt-BR" sz="2200" kern="1200" dirty="0" smtClean="0">
              <a:sym typeface="Wingdings" panose="05000000000000000000" pitchFamily="2" charset="2"/>
            </a:rPr>
            <a:t> Pagamento pelo posto de serviço</a:t>
          </a:r>
          <a:endParaRPr lang="pt-BR" sz="2200" kern="1200" dirty="0"/>
        </a:p>
      </dsp:txBody>
      <dsp:txXfrm>
        <a:off x="1032562" y="1580923"/>
        <a:ext cx="7998010" cy="790461"/>
      </dsp:txXfrm>
    </dsp:sp>
    <dsp:sp modelId="{B08FDD6C-AE0C-4895-8408-CD8265A52143}">
      <dsp:nvSpPr>
        <dsp:cNvPr id="0" name=""/>
        <dsp:cNvSpPr/>
      </dsp:nvSpPr>
      <dsp:spPr>
        <a:xfrm>
          <a:off x="538523" y="1482116"/>
          <a:ext cx="988077" cy="9880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-3433092"/>
              <a:satOff val="23096"/>
              <a:lumOff val="-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F7640C-D495-4FBC-AF20-7F51642B0479}">
      <dsp:nvSpPr>
        <dsp:cNvPr id="0" name=""/>
        <dsp:cNvSpPr/>
      </dsp:nvSpPr>
      <dsp:spPr>
        <a:xfrm>
          <a:off x="1032562" y="2766822"/>
          <a:ext cx="7998010" cy="790461"/>
        </a:xfrm>
        <a:prstGeom prst="rect">
          <a:avLst/>
        </a:prstGeom>
        <a:solidFill>
          <a:schemeClr val="accent4">
            <a:hueOff val="-6866184"/>
            <a:satOff val="46191"/>
            <a:lumOff val="-2222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742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Funcionários (manipuladores, técnicos), utensílios, equipamentos e mobiliário</a:t>
          </a:r>
          <a:endParaRPr lang="pt-BR" sz="2200" kern="1200" dirty="0"/>
        </a:p>
      </dsp:txBody>
      <dsp:txXfrm>
        <a:off x="1032562" y="2766822"/>
        <a:ext cx="7998010" cy="790461"/>
      </dsp:txXfrm>
    </dsp:sp>
    <dsp:sp modelId="{37CE7227-D1F2-42BE-B2BE-BD40B90BAA22}">
      <dsp:nvSpPr>
        <dsp:cNvPr id="0" name=""/>
        <dsp:cNvSpPr/>
      </dsp:nvSpPr>
      <dsp:spPr>
        <a:xfrm>
          <a:off x="538523" y="2668014"/>
          <a:ext cx="988077" cy="9880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-6866184"/>
              <a:satOff val="46191"/>
              <a:lumOff val="-22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037D0-0225-49B4-9106-A10A923FD882}">
      <dsp:nvSpPr>
        <dsp:cNvPr id="0" name=""/>
        <dsp:cNvSpPr/>
      </dsp:nvSpPr>
      <dsp:spPr>
        <a:xfrm>
          <a:off x="579372" y="3952720"/>
          <a:ext cx="8451200" cy="790461"/>
        </a:xfrm>
        <a:prstGeom prst="rect">
          <a:avLst/>
        </a:prstGeom>
        <a:solidFill>
          <a:schemeClr val="accent4">
            <a:hueOff val="-10299276"/>
            <a:satOff val="69287"/>
            <a:lumOff val="-3333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742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CODAE fornece os manipuladores, técnicos, alimentos e logística</a:t>
          </a:r>
          <a:endParaRPr lang="pt-BR" sz="2200" kern="1200" dirty="0"/>
        </a:p>
      </dsp:txBody>
      <dsp:txXfrm>
        <a:off x="579372" y="3952720"/>
        <a:ext cx="8451200" cy="790461"/>
      </dsp:txXfrm>
    </dsp:sp>
    <dsp:sp modelId="{27D15628-1679-45FE-B4A6-C40053A67ED9}">
      <dsp:nvSpPr>
        <dsp:cNvPr id="0" name=""/>
        <dsp:cNvSpPr/>
      </dsp:nvSpPr>
      <dsp:spPr>
        <a:xfrm>
          <a:off x="85333" y="3853912"/>
          <a:ext cx="988077" cy="9880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-10299276"/>
              <a:satOff val="69287"/>
              <a:lumOff val="-3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B4BB5-33D8-4436-A483-E40298D9CE7C}">
      <dsp:nvSpPr>
        <dsp:cNvPr id="0" name=""/>
        <dsp:cNvSpPr/>
      </dsp:nvSpPr>
      <dsp:spPr>
        <a:xfrm>
          <a:off x="2896307" y="1269462"/>
          <a:ext cx="2284226" cy="231314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CAE- SP</a:t>
          </a:r>
          <a:r>
            <a:rPr lang="pt-BR" sz="1400" b="1" kern="1200" dirty="0" smtClean="0"/>
            <a:t/>
          </a:r>
          <a:br>
            <a:rPr lang="pt-BR" sz="1400" b="1" kern="1200" dirty="0" smtClean="0"/>
          </a:br>
          <a:r>
            <a:rPr lang="pt-BR" sz="1400" b="1" kern="1200" dirty="0" smtClean="0"/>
            <a:t/>
          </a:r>
          <a:br>
            <a:rPr lang="pt-BR" sz="1400" b="1" kern="1200" dirty="0" smtClean="0"/>
          </a:br>
          <a:r>
            <a:rPr lang="pt-BR" sz="1400" b="1" kern="1200" dirty="0" smtClean="0"/>
            <a:t>42 </a:t>
          </a:r>
          <a:br>
            <a:rPr lang="pt-BR" sz="1400" b="1" kern="1200" dirty="0" smtClean="0"/>
          </a:br>
          <a:r>
            <a:rPr lang="pt-BR" sz="1400" b="1" kern="1200" dirty="0" smtClean="0"/>
            <a:t>CONSELHEIROS</a:t>
          </a:r>
          <a:endParaRPr lang="pt-BR" sz="1400" b="1" kern="1200" dirty="0"/>
        </a:p>
      </dsp:txBody>
      <dsp:txXfrm>
        <a:off x="3230824" y="1608214"/>
        <a:ext cx="1615192" cy="1635636"/>
      </dsp:txXfrm>
    </dsp:sp>
    <dsp:sp modelId="{098BE877-A247-4F62-8A8B-D1B17742B92B}">
      <dsp:nvSpPr>
        <dsp:cNvPr id="0" name=""/>
        <dsp:cNvSpPr/>
      </dsp:nvSpPr>
      <dsp:spPr>
        <a:xfrm>
          <a:off x="3120751" y="-42095"/>
          <a:ext cx="1818693" cy="1791965"/>
        </a:xfrm>
        <a:prstGeom prst="ellipse">
          <a:avLst/>
        </a:prstGeom>
        <a:solidFill>
          <a:schemeClr val="accent4">
            <a:alpha val="50000"/>
            <a:hueOff val="-2574819"/>
            <a:satOff val="17322"/>
            <a:lumOff val="-833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3 representantes do Poder Executivo</a:t>
          </a:r>
          <a:endParaRPr lang="pt-BR" sz="1200" b="1" kern="1200" dirty="0"/>
        </a:p>
      </dsp:txBody>
      <dsp:txXfrm>
        <a:off x="3387092" y="220332"/>
        <a:ext cx="1286011" cy="1267111"/>
      </dsp:txXfrm>
    </dsp:sp>
    <dsp:sp modelId="{AFA03EC9-1989-42BB-95A2-CE7AB367E84F}">
      <dsp:nvSpPr>
        <dsp:cNvPr id="0" name=""/>
        <dsp:cNvSpPr/>
      </dsp:nvSpPr>
      <dsp:spPr>
        <a:xfrm>
          <a:off x="4748283" y="1469015"/>
          <a:ext cx="1800534" cy="1847607"/>
        </a:xfrm>
        <a:prstGeom prst="ellipse">
          <a:avLst/>
        </a:prstGeom>
        <a:solidFill>
          <a:schemeClr val="accent4">
            <a:alpha val="50000"/>
            <a:hueOff val="-5149638"/>
            <a:satOff val="34644"/>
            <a:lumOff val="-1666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6 representantes das entidades dos docentes ou trabalhadores da área da educação</a:t>
          </a:r>
          <a:endParaRPr lang="pt-BR" sz="1200" b="1" kern="1200" dirty="0"/>
        </a:p>
      </dsp:txBody>
      <dsp:txXfrm>
        <a:off x="5011965" y="1739591"/>
        <a:ext cx="1273170" cy="1306455"/>
      </dsp:txXfrm>
    </dsp:sp>
    <dsp:sp modelId="{2D6A3668-4668-4B9E-89B0-53A35E617FEC}">
      <dsp:nvSpPr>
        <dsp:cNvPr id="0" name=""/>
        <dsp:cNvSpPr/>
      </dsp:nvSpPr>
      <dsp:spPr>
        <a:xfrm>
          <a:off x="3137385" y="3029885"/>
          <a:ext cx="1785434" cy="1758800"/>
        </a:xfrm>
        <a:prstGeom prst="ellipse">
          <a:avLst/>
        </a:prstGeom>
        <a:solidFill>
          <a:schemeClr val="accent4">
            <a:alpha val="50000"/>
            <a:hueOff val="-7724457"/>
            <a:satOff val="51965"/>
            <a:lumOff val="-250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6 representantes de pais e alunos</a:t>
          </a:r>
          <a:endParaRPr lang="pt-BR" sz="1200" b="1" kern="1200" dirty="0"/>
        </a:p>
      </dsp:txBody>
      <dsp:txXfrm>
        <a:off x="3398856" y="3287455"/>
        <a:ext cx="1262492" cy="1243660"/>
      </dsp:txXfrm>
    </dsp:sp>
    <dsp:sp modelId="{D22E53E1-BABA-4D91-BB08-A3F609B5AD6E}">
      <dsp:nvSpPr>
        <dsp:cNvPr id="0" name=""/>
        <dsp:cNvSpPr/>
      </dsp:nvSpPr>
      <dsp:spPr>
        <a:xfrm>
          <a:off x="1536726" y="1585183"/>
          <a:ext cx="1768067" cy="1797718"/>
        </a:xfrm>
        <a:prstGeom prst="ellipse">
          <a:avLst/>
        </a:prstGeom>
        <a:solidFill>
          <a:schemeClr val="accent4">
            <a:alpha val="50000"/>
            <a:hueOff val="-10299276"/>
            <a:satOff val="69287"/>
            <a:lumOff val="-3333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6 representantes das entidades civis organizadas</a:t>
          </a:r>
          <a:endParaRPr lang="pt-BR" sz="1200" b="1" kern="1200" dirty="0"/>
        </a:p>
      </dsp:txBody>
      <dsp:txXfrm>
        <a:off x="1795653" y="1848453"/>
        <a:ext cx="1250213" cy="1271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8423098-8F02-4A01-9153-E3AF5C275EF8}" type="datetimeFigureOut">
              <a:rPr lang="pt-BR" smtClean="0"/>
              <a:pPr/>
              <a:t>26/11/2018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66889FC-F483-48B3-8DDD-394E0D7BD1D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128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3098-8F02-4A01-9153-E3AF5C275EF8}" type="datetimeFigureOut">
              <a:rPr lang="pt-BR" smtClean="0"/>
              <a:pPr/>
              <a:t>26/11/2018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89FC-F483-48B3-8DDD-394E0D7BD1D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508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8423098-8F02-4A01-9153-E3AF5C275EF8}" type="datetimeFigureOut">
              <a:rPr lang="pt-BR" smtClean="0"/>
              <a:pPr/>
              <a:t>26/11/2018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66889FC-F483-48B3-8DDD-394E0D7BD1D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619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3098-8F02-4A01-9153-E3AF5C275EF8}" type="datetimeFigureOut">
              <a:rPr lang="pt-BR" smtClean="0"/>
              <a:pPr/>
              <a:t>26/11/2018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066889FC-F483-48B3-8DDD-394E0D7BD1D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95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8423098-8F02-4A01-9153-E3AF5C275EF8}" type="datetimeFigureOut">
              <a:rPr lang="pt-BR" smtClean="0"/>
              <a:pPr/>
              <a:t>26/11/2018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66889FC-F483-48B3-8DDD-394E0D7BD1D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39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3098-8F02-4A01-9153-E3AF5C275EF8}" type="datetimeFigureOut">
              <a:rPr lang="pt-BR" smtClean="0"/>
              <a:pPr/>
              <a:t>26/11/2018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89FC-F483-48B3-8DDD-394E0D7BD1D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45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3098-8F02-4A01-9153-E3AF5C275EF8}" type="datetimeFigureOut">
              <a:rPr lang="pt-BR" smtClean="0"/>
              <a:pPr/>
              <a:t>26/11/2018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89FC-F483-48B3-8DDD-394E0D7BD1D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007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3098-8F02-4A01-9153-E3AF5C275EF8}" type="datetimeFigureOut">
              <a:rPr lang="pt-BR" smtClean="0"/>
              <a:pPr/>
              <a:t>26/11/2018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89FC-F483-48B3-8DDD-394E0D7BD1D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919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3098-8F02-4A01-9153-E3AF5C275EF8}" type="datetimeFigureOut">
              <a:rPr lang="pt-BR" smtClean="0"/>
              <a:pPr/>
              <a:t>26/11/2018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89FC-F483-48B3-8DDD-394E0D7BD1D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74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8423098-8F02-4A01-9153-E3AF5C275EF8}" type="datetimeFigureOut">
              <a:rPr lang="pt-BR" smtClean="0"/>
              <a:pPr/>
              <a:t>26/11/2018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66889FC-F483-48B3-8DDD-394E0D7BD1D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61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3098-8F02-4A01-9153-E3AF5C275EF8}" type="datetimeFigureOut">
              <a:rPr lang="pt-BR" smtClean="0"/>
              <a:pPr/>
              <a:t>26/11/2018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89FC-F483-48B3-8DDD-394E0D7BD1D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04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8423098-8F02-4A01-9153-E3AF5C275EF8}" type="datetimeFigureOut">
              <a:rPr lang="pt-BR" smtClean="0"/>
              <a:pPr/>
              <a:t>26/11/2018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66889FC-F483-48B3-8DDD-394E0D7BD1D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142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6428" y="1838325"/>
            <a:ext cx="7841192" cy="866669"/>
          </a:xfrm>
        </p:spPr>
        <p:txBody>
          <a:bodyPr>
            <a:noAutofit/>
          </a:bodyPr>
          <a:lstStyle/>
          <a:p>
            <a:pPr algn="ctr"/>
            <a:r>
              <a:rPr lang="pt-BR" sz="3500" dirty="0" smtClean="0"/>
              <a:t>Parceiros do controle social – </a:t>
            </a:r>
            <a:br>
              <a:rPr lang="pt-BR" sz="3500" dirty="0" smtClean="0"/>
            </a:br>
            <a:r>
              <a:rPr lang="pt-BR" sz="3500" dirty="0" smtClean="0"/>
              <a:t>agregando esforços na execução do programa</a:t>
            </a:r>
            <a:endParaRPr lang="pt-BR" sz="35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3619395"/>
            <a:ext cx="10993546" cy="590321"/>
          </a:xfrm>
        </p:spPr>
        <p:txBody>
          <a:bodyPr>
            <a:noAutofit/>
          </a:bodyPr>
          <a:lstStyle/>
          <a:p>
            <a:pPr algn="ctr"/>
            <a:r>
              <a:rPr lang="pt-BR" sz="2500" dirty="0" smtClean="0"/>
              <a:t>Mariana </a:t>
            </a:r>
            <a:r>
              <a:rPr lang="pt-BR" sz="2500" dirty="0" err="1" smtClean="0"/>
              <a:t>gori</a:t>
            </a:r>
            <a:r>
              <a:rPr lang="pt-BR" sz="2500" dirty="0" smtClean="0"/>
              <a:t/>
            </a:r>
            <a:br>
              <a:rPr lang="pt-BR" sz="2500" dirty="0" smtClean="0"/>
            </a:br>
            <a:r>
              <a:rPr lang="pt-BR" sz="2500" dirty="0" smtClean="0"/>
              <a:t>NUTRICIONISTA MESTRE EM NUTRIÇÃO DO NASCIMENTO À ADOLESCÊNCIA PELO CENTRO UNIVERSITÁRIO SÃO CAMILO</a:t>
            </a:r>
          </a:p>
          <a:p>
            <a:pPr algn="ctr"/>
            <a:r>
              <a:rPr lang="pt-BR" sz="2500" dirty="0" smtClean="0"/>
              <a:t>CONSELHEIRA DO CAE-SP (GESTÃO 2017-2021)</a:t>
            </a:r>
            <a:r>
              <a:rPr lang="pt-BR" sz="2200" dirty="0" smtClean="0"/>
              <a:t/>
            </a:r>
            <a:br>
              <a:rPr lang="pt-BR" sz="2200" dirty="0" smtClean="0"/>
            </a:br>
            <a:endParaRPr lang="pt-BR" sz="2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" t="4426" r="6165" b="5026"/>
          <a:stretch/>
        </p:blipFill>
        <p:spPr>
          <a:xfrm>
            <a:off x="8149626" y="628650"/>
            <a:ext cx="35052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7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DITRIBUIÇÃO DAS UNIDADES POR TIPO DE GESTÃO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6" y="1866899"/>
            <a:ext cx="6591300" cy="4543426"/>
          </a:xfrm>
          <a:prstGeom prst="rect">
            <a:avLst/>
          </a:prstGeom>
        </p:spPr>
      </p:pic>
      <p:sp>
        <p:nvSpPr>
          <p:cNvPr id="8" name="Igual 7"/>
          <p:cNvSpPr/>
          <p:nvPr/>
        </p:nvSpPr>
        <p:spPr>
          <a:xfrm>
            <a:off x="6781801" y="3709987"/>
            <a:ext cx="1657350" cy="126682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439150" y="2645910"/>
            <a:ext cx="35623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1744</a:t>
            </a:r>
            <a:r>
              <a:rPr lang="pt-BR" sz="2500" dirty="0" smtClean="0"/>
              <a:t> GESTÃO DIRETA E REDE PARCEIRA</a:t>
            </a:r>
          </a:p>
          <a:p>
            <a:endParaRPr lang="pt-BR" sz="2500" dirty="0"/>
          </a:p>
          <a:p>
            <a:r>
              <a:rPr lang="pt-BR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996</a:t>
            </a:r>
            <a:r>
              <a:rPr lang="pt-BR" sz="3200" dirty="0" smtClean="0"/>
              <a:t> </a:t>
            </a:r>
            <a:r>
              <a:rPr lang="pt-BR" sz="2500" dirty="0" smtClean="0"/>
              <a:t>SERVIÇO TERCEIRIZADO</a:t>
            </a:r>
          </a:p>
          <a:p>
            <a:endParaRPr lang="pt-BR" sz="2500" dirty="0"/>
          </a:p>
          <a:p>
            <a:r>
              <a:rPr lang="pt-BR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493</a:t>
            </a:r>
            <a:r>
              <a:rPr lang="pt-BR" sz="2500" dirty="0" smtClean="0"/>
              <a:t> GESTÃO MISTA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369774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0375" y="692868"/>
            <a:ext cx="11029616" cy="1013800"/>
          </a:xfrm>
        </p:spPr>
        <p:txBody>
          <a:bodyPr/>
          <a:lstStyle/>
          <a:p>
            <a:r>
              <a:rPr lang="pt-BR" dirty="0" smtClean="0"/>
              <a:t>COMO ATENDER OS ALUNOS de acordo com o período de permanência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76225" y="2242267"/>
            <a:ext cx="8334375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200" dirty="0" smtClean="0"/>
              <a:t>ALUNOS DO PERÍODO INTEGRAL: Mínimo de 70% das necessidades nutricionais diárias</a:t>
            </a:r>
            <a:endParaRPr lang="pt-BR" sz="2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781300" y="3624082"/>
            <a:ext cx="8915399" cy="11079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200" dirty="0" smtClean="0"/>
              <a:t>ALUNOS PERÍODO PARCIAL: Mínimo de 20% das necessidades nutricionais diárias para alunos com 1 refeição e 30% para alunos com 2 refeições</a:t>
            </a:r>
            <a:endParaRPr lang="pt-BR" sz="2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76225" y="5514975"/>
            <a:ext cx="8334375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200" dirty="0" smtClean="0"/>
              <a:t>ALUNOS DE COMUNIDADES INDÍGENAS: Mínimo de 30% das necessidades nutricionais por refeição oferecida</a:t>
            </a:r>
            <a:endParaRPr lang="pt-BR" sz="2200" dirty="0"/>
          </a:p>
        </p:txBody>
      </p:sp>
      <p:sp>
        <p:nvSpPr>
          <p:cNvPr id="12" name="AutoShape 8" descr="Resultado de imagem para alunos comunidades indigen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1990574"/>
            <a:ext cx="2667000" cy="137100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3547307"/>
            <a:ext cx="2188008" cy="122121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5161142"/>
            <a:ext cx="2666999" cy="147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0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Refeições servidas por dia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56" y="1794294"/>
            <a:ext cx="9915525" cy="484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2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Curiosidade para porções de frutas ofertadas</a:t>
            </a:r>
            <a:endParaRPr lang="pt-BR" dirty="0"/>
          </a:p>
        </p:txBody>
      </p:sp>
      <p:sp>
        <p:nvSpPr>
          <p:cNvPr id="12" name="AutoShape 8" descr="Resultado de imagem para alunos comunidades indigen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1878105"/>
            <a:ext cx="8324850" cy="497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6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AGRICULTURA FAMILIAR, ORGÂNICA, LOCAL</a:t>
            </a:r>
            <a:endParaRPr lang="pt-BR" dirty="0"/>
          </a:p>
        </p:txBody>
      </p:sp>
      <p:sp>
        <p:nvSpPr>
          <p:cNvPr id="12" name="AutoShape 8" descr="Resultado de imagem para alunos comunidades indigen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5" y="1856071"/>
            <a:ext cx="10458283" cy="500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8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52401"/>
            <a:ext cx="11706225" cy="655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5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CONSELHO DE ALIMENTAÇÃO </a:t>
            </a:r>
            <a:r>
              <a:rPr lang="pt-BR" dirty="0" smtClean="0"/>
              <a:t>ESCOLAR - CAE 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94238" y="2105374"/>
            <a:ext cx="4867875" cy="4154984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CRIAÇÃO DO CAE</a:t>
            </a:r>
          </a:p>
          <a:p>
            <a:endParaRPr lang="pt-BR" sz="2400" dirty="0" smtClean="0"/>
          </a:p>
          <a:p>
            <a:pPr algn="just"/>
            <a:r>
              <a:rPr lang="pt-BR" sz="2400" dirty="0" smtClean="0"/>
              <a:t>07/2000 </a:t>
            </a:r>
            <a:r>
              <a:rPr lang="pt-BR" sz="2400" dirty="0"/>
              <a:t>- MP (1979 – 19) definiu que cada </a:t>
            </a:r>
            <a:r>
              <a:rPr lang="pt-BR" sz="2400" dirty="0" smtClean="0"/>
              <a:t>Entidade Executora </a:t>
            </a:r>
            <a:r>
              <a:rPr lang="pt-BR" sz="2400" dirty="0"/>
              <a:t>deveria instituir, no âmbito de suas respectivas jurisdições, um Conselho de Alimentação Escolar - CAE, como órgão </a:t>
            </a:r>
            <a:r>
              <a:rPr lang="pt-BR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deliberativo</a:t>
            </a:r>
            <a:r>
              <a:rPr lang="pt-BR" sz="2400" dirty="0"/>
              <a:t>,</a:t>
            </a:r>
            <a:r>
              <a:rPr lang="pt-BR" sz="2400" b="1" dirty="0"/>
              <a:t> </a:t>
            </a:r>
            <a:r>
              <a:rPr lang="pt-BR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fiscalizador</a:t>
            </a:r>
            <a:r>
              <a:rPr lang="pt-BR" sz="2400" b="1" dirty="0"/>
              <a:t> </a:t>
            </a:r>
            <a:r>
              <a:rPr lang="pt-BR" sz="2400" dirty="0"/>
              <a:t>e de </a:t>
            </a:r>
            <a:r>
              <a:rPr lang="pt-BR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assessoramento</a:t>
            </a:r>
            <a:r>
              <a:rPr lang="pt-BR" sz="2400" dirty="0"/>
              <a:t> para a execução do Programa de Alimentação </a:t>
            </a:r>
            <a:r>
              <a:rPr lang="pt-BR" sz="2400" dirty="0" smtClean="0"/>
              <a:t>Escolar (PAE);</a:t>
            </a:r>
            <a:endParaRPr lang="pt-BR" sz="2200" dirty="0"/>
          </a:p>
        </p:txBody>
      </p:sp>
      <p:sp>
        <p:nvSpPr>
          <p:cNvPr id="12" name="AutoShape 8" descr="Resultado de imagem para alunos comunidades indigen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2437095"/>
            <a:ext cx="4123427" cy="349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6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CONSELHO DE ALIMENTAÇÃO </a:t>
            </a:r>
            <a:r>
              <a:rPr lang="pt-BR" dirty="0" smtClean="0"/>
              <a:t>ESCOLAR - CAE </a:t>
            </a:r>
            <a:endParaRPr lang="pt-BR" dirty="0"/>
          </a:p>
        </p:txBody>
      </p:sp>
      <p:sp>
        <p:nvSpPr>
          <p:cNvPr id="12" name="AutoShape 8" descr="Resultado de imagem para alunos comunidades indigen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60375" y="2105374"/>
            <a:ext cx="4902381" cy="4154984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PAPEL DO CONSELHEIRO</a:t>
            </a:r>
          </a:p>
          <a:p>
            <a:endParaRPr lang="pt-BR" sz="2400" dirty="0" smtClean="0"/>
          </a:p>
          <a:p>
            <a:pPr algn="just"/>
            <a:r>
              <a:rPr lang="pt-BR" sz="2400" dirty="0"/>
              <a:t>Fazer o </a:t>
            </a:r>
            <a:r>
              <a:rPr lang="pt-BR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controle social </a:t>
            </a:r>
            <a:r>
              <a:rPr lang="pt-BR" sz="2400" dirty="0"/>
              <a:t>do </a:t>
            </a:r>
            <a:r>
              <a:rPr lang="pt-BR" sz="2400" dirty="0" smtClean="0"/>
              <a:t>PAE do </a:t>
            </a:r>
            <a:r>
              <a:rPr lang="pt-BR" sz="2400" dirty="0"/>
              <a:t>município, verificando se os recursos federais foram gastos com alimentos adequados e exclusivos à alimentação escolar; a qualidade dos alimentos comprados e se os alimentos estão sendo preparados, distribuídos e servidos aos alunos de forma adequada</a:t>
            </a:r>
            <a:r>
              <a:rPr lang="pt-BR" sz="2400" dirty="0" smtClean="0"/>
              <a:t>.</a:t>
            </a:r>
            <a:endParaRPr lang="pt-BR" sz="2200" dirty="0"/>
          </a:p>
        </p:txBody>
      </p:sp>
      <p:pic>
        <p:nvPicPr>
          <p:cNvPr id="2050" name="Picture 2" descr="Resultado de imagem para nutricionista desen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893" y="2334207"/>
            <a:ext cx="4675218" cy="371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1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objetivos - CAE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0375" y="1908892"/>
            <a:ext cx="793115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Acompanhar </a:t>
            </a:r>
            <a:r>
              <a:rPr lang="pt-BR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 </a:t>
            </a:r>
            <a:r>
              <a:rPr lang="pt-BR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fiscalizar</a:t>
            </a:r>
            <a:r>
              <a:rPr lang="pt-BR" sz="2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2600" dirty="0" smtClean="0"/>
              <a:t>o </a:t>
            </a:r>
            <a:r>
              <a:rPr lang="pt-BR" sz="2600" dirty="0"/>
              <a:t>emprego da alimentação saudável e adequada, compreendendo o uso de alimentos variados, seguros, que respeitem a cultura, as tradições e os hábitos alimentares </a:t>
            </a:r>
            <a:r>
              <a:rPr lang="pt-BR" sz="2600" dirty="0" smtClean="0"/>
              <a:t>saudáveis;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6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Monitorar </a:t>
            </a:r>
            <a:r>
              <a:rPr lang="pt-BR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 fiscalizar </a:t>
            </a:r>
            <a:r>
              <a:rPr lang="pt-BR" sz="2600" dirty="0"/>
              <a:t>a aplicação dos recursos destinados ao Programa de Alimentação Escolar da cidade de São </a:t>
            </a:r>
            <a:r>
              <a:rPr lang="pt-BR" sz="2600" dirty="0" smtClean="0"/>
              <a:t>Paulo;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6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Acompanhar</a:t>
            </a:r>
            <a:r>
              <a:rPr lang="pt-BR" sz="2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600" dirty="0"/>
              <a:t>a execução do Programa de Alimentação Escolar nas Unidades Educacionais do </a:t>
            </a:r>
            <a:r>
              <a:rPr lang="pt-BR" sz="2600" dirty="0" smtClean="0"/>
              <a:t>Município;</a:t>
            </a:r>
          </a:p>
          <a:p>
            <a:endParaRPr lang="pt-BR" sz="2200" dirty="0"/>
          </a:p>
        </p:txBody>
      </p:sp>
      <p:sp>
        <p:nvSpPr>
          <p:cNvPr id="12" name="AutoShape 8" descr="Resultado de imagem para alunos comunidades indigen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449" y="1908892"/>
            <a:ext cx="2752725" cy="221543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031" y="4427153"/>
            <a:ext cx="2679143" cy="205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9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objetivos - CAE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93700" y="1880317"/>
            <a:ext cx="944562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Monitorar a qualidade dos alimentos</a:t>
            </a:r>
            <a:r>
              <a:rPr lang="pt-BR" sz="2600" dirty="0"/>
              <a:t>, em especial quanto às condições higiênico-sanitárias, bem como à aceitabilidade dos cardápios oferecidos</a:t>
            </a:r>
            <a:r>
              <a:rPr lang="pt-BR" sz="2600" dirty="0" smtClean="0"/>
              <a:t>;</a:t>
            </a:r>
          </a:p>
          <a:p>
            <a:pPr algn="just"/>
            <a:endParaRPr lang="pt-BR" sz="26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Monitorar o cumprimento das políticas públicas </a:t>
            </a:r>
            <a:r>
              <a:rPr lang="pt-BR" sz="2600" dirty="0"/>
              <a:t>específicas de compra institucional voltadas para a aquisição de alimentos da agricultura familiar e agroecológicos, de acordo com o disposto na Lei Federal Nº 11.947/2009 e na Lei Municipal Nº 16.140/2015</a:t>
            </a:r>
            <a:r>
              <a:rPr lang="pt-BR" sz="2600" dirty="0" smtClean="0"/>
              <a:t>.</a:t>
            </a:r>
          </a:p>
          <a:p>
            <a:pPr algn="just"/>
            <a:endParaRPr lang="pt-BR" sz="26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Divulgar</a:t>
            </a:r>
            <a:r>
              <a:rPr lang="pt-BR" sz="2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600" dirty="0"/>
              <a:t>o trabalho desenvolvido pelo Conselho de Alimentação Escolar nas Unidades Educacionais e para a Sociedade Civil.</a:t>
            </a:r>
          </a:p>
          <a:p>
            <a:endParaRPr lang="pt-BR" sz="2200" dirty="0"/>
          </a:p>
        </p:txBody>
      </p:sp>
      <p:sp>
        <p:nvSpPr>
          <p:cNvPr id="12" name="AutoShape 8" descr="Resultado de imagem para alunos comunidades indigen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24" y="2105374"/>
            <a:ext cx="2210265" cy="165769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43" y="4319760"/>
            <a:ext cx="1952625" cy="22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0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" r="1094"/>
          <a:stretch/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6680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8950" y="638430"/>
            <a:ext cx="11029616" cy="1013800"/>
          </a:xfrm>
        </p:spPr>
        <p:txBody>
          <a:bodyPr/>
          <a:lstStyle/>
          <a:p>
            <a:r>
              <a:rPr lang="pt-BR" dirty="0" smtClean="0"/>
              <a:t>Composição do </a:t>
            </a:r>
            <a:r>
              <a:rPr lang="pt-BR" dirty="0" err="1" smtClean="0"/>
              <a:t>cae</a:t>
            </a:r>
            <a:endParaRPr lang="pt-BR" dirty="0"/>
          </a:p>
        </p:txBody>
      </p:sp>
      <p:sp>
        <p:nvSpPr>
          <p:cNvPr id="12" name="AutoShape 8" descr="Resultado de imagem para alunos comunidades indigen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88274204"/>
              </p:ext>
            </p:extLst>
          </p:nvPr>
        </p:nvGraphicFramePr>
        <p:xfrm>
          <a:off x="-1160781" y="1972340"/>
          <a:ext cx="8093075" cy="4835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660397" y="2416765"/>
            <a:ext cx="5148178" cy="1261884"/>
          </a:xfrm>
          <a:prstGeom prst="rect">
            <a:avLst/>
          </a:prstGeom>
          <a:ln w="28575">
            <a:noFill/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900" dirty="0" smtClean="0"/>
              <a:t> Mandato de 4 anos (Gestão atual 2017-2021)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9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900" dirty="0" smtClean="0"/>
              <a:t> Cada membro titular do CAE terá um suplente no mesmo segmento representado</a:t>
            </a:r>
            <a:endParaRPr lang="pt-BR" sz="19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229350" y="4390081"/>
            <a:ext cx="5829299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PRINCIPAIS ATIVIDADES DOS CONSELHEIROS</a:t>
            </a:r>
          </a:p>
          <a:p>
            <a:endParaRPr lang="pt-BR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smtClean="0"/>
              <a:t>Reunião </a:t>
            </a:r>
            <a:r>
              <a:rPr lang="pt-BR" sz="2000" dirty="0"/>
              <a:t>ordinária mensal</a:t>
            </a:r>
            <a:r>
              <a:rPr lang="pt-BR" sz="2000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/>
              <a:t> Visitas quinzenais às </a:t>
            </a:r>
            <a:r>
              <a:rPr lang="pt-BR" sz="2000" dirty="0" smtClean="0"/>
              <a:t>Unidades Educacionais (</a:t>
            </a:r>
            <a:r>
              <a:rPr lang="pt-BR" sz="2000" dirty="0" err="1" smtClean="0"/>
              <a:t>UEs</a:t>
            </a:r>
            <a:r>
              <a:rPr lang="pt-BR" sz="2000" dirty="0" smtClean="0"/>
              <a:t>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/>
              <a:t> Visita aos Centros de </a:t>
            </a:r>
            <a:r>
              <a:rPr lang="pt-BR" sz="2000" dirty="0" smtClean="0"/>
              <a:t>Distribuição;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smtClean="0"/>
              <a:t>Avaliação </a:t>
            </a:r>
            <a:r>
              <a:rPr lang="pt-BR" sz="2000" dirty="0"/>
              <a:t>e aprovação da prestação de </a:t>
            </a:r>
            <a:r>
              <a:rPr lang="pt-BR" sz="2000" dirty="0" smtClean="0"/>
              <a:t>contas</a:t>
            </a:r>
            <a:endParaRPr lang="pt-BR" sz="2000" dirty="0"/>
          </a:p>
        </p:txBody>
      </p:sp>
      <p:sp>
        <p:nvSpPr>
          <p:cNvPr id="6" name="Elipse 5"/>
          <p:cNvSpPr/>
          <p:nvPr/>
        </p:nvSpPr>
        <p:spPr>
          <a:xfrm>
            <a:off x="6229350" y="1977922"/>
            <a:ext cx="5762540" cy="20252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62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8950" y="638430"/>
            <a:ext cx="11029616" cy="1013800"/>
          </a:xfrm>
        </p:spPr>
        <p:txBody>
          <a:bodyPr/>
          <a:lstStyle/>
          <a:p>
            <a:r>
              <a:rPr lang="pt-BR" dirty="0" smtClean="0"/>
              <a:t>Outras atividades</a:t>
            </a:r>
            <a:endParaRPr lang="pt-BR" dirty="0"/>
          </a:p>
        </p:txBody>
      </p:sp>
      <p:sp>
        <p:nvSpPr>
          <p:cNvPr id="12" name="AutoShape 8" descr="Resultado de imagem para alunos comunidades indigen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84150" y="1819275"/>
            <a:ext cx="1181735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1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Visitas </a:t>
            </a:r>
            <a:r>
              <a:rPr lang="pt-BR" sz="2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outros espaços que fazem parte do PAE</a:t>
            </a:r>
            <a:r>
              <a:rPr lang="pt-BR" sz="2100" b="1" dirty="0"/>
              <a:t>:</a:t>
            </a:r>
            <a:r>
              <a:rPr lang="pt-BR" sz="2100" dirty="0"/>
              <a:t> fazer visitas aos centros de armazenamento e distribuição de gêneros perecíveis e não perecíveis (congelado/refrigerado e hortifrúti) e à cozinha </a:t>
            </a:r>
            <a:r>
              <a:rPr lang="pt-BR" sz="2100" dirty="0" smtClean="0"/>
              <a:t>experimental.</a:t>
            </a:r>
          </a:p>
          <a:p>
            <a:pPr algn="just"/>
            <a:endParaRPr lang="pt-BR" sz="2100" dirty="0"/>
          </a:p>
          <a:p>
            <a:pPr algn="just"/>
            <a:r>
              <a:rPr lang="pt-BR" sz="21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Outros </a:t>
            </a:r>
            <a:r>
              <a:rPr lang="pt-BR" sz="2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locais</a:t>
            </a:r>
            <a:r>
              <a:rPr lang="pt-BR" sz="2100" b="1" dirty="0"/>
              <a:t>:</a:t>
            </a:r>
            <a:r>
              <a:rPr lang="pt-BR" sz="2100" dirty="0"/>
              <a:t> as visitas em outros locais poderão ocorrer em decorrência de denúncias de irregularidades, por deliberação do Conselho e/ou por solicitação do Ministério </a:t>
            </a:r>
            <a:r>
              <a:rPr lang="pt-BR" sz="2100" dirty="0" smtClean="0"/>
              <a:t>Público (MP) </a:t>
            </a:r>
            <a:r>
              <a:rPr lang="pt-BR" sz="2100" dirty="0"/>
              <a:t>ou outra autoridade equivalente</a:t>
            </a:r>
            <a:r>
              <a:rPr lang="pt-BR" sz="2100" dirty="0" smtClean="0"/>
              <a:t>.,</a:t>
            </a:r>
          </a:p>
          <a:p>
            <a:pPr algn="just"/>
            <a:endParaRPr lang="pt-BR" sz="2100" dirty="0"/>
          </a:p>
          <a:p>
            <a:pPr algn="just"/>
            <a:r>
              <a:rPr lang="pt-BR" sz="21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Diligências </a:t>
            </a:r>
            <a:r>
              <a:rPr lang="pt-BR" sz="2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em CODAE para acompanhar a execução do PAE/SP e a aquisição de alimentos através de licitação ou Chamada Pública</a:t>
            </a:r>
            <a:r>
              <a:rPr lang="pt-BR" sz="2100" b="1" dirty="0"/>
              <a:t>: </a:t>
            </a:r>
            <a:r>
              <a:rPr lang="pt-BR" sz="2100" dirty="0"/>
              <a:t>um grupo de conselheiros será destacado para acompanhar regularmente as contas do município, assim como os procedimentos de aquisição de alimentos</a:t>
            </a:r>
            <a:r>
              <a:rPr lang="pt-BR" sz="2100" dirty="0" smtClean="0"/>
              <a:t>.</a:t>
            </a:r>
            <a:endParaRPr lang="pt-BR" sz="21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177" y="5405627"/>
            <a:ext cx="1979296" cy="145237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64" y="5348288"/>
            <a:ext cx="2012949" cy="150971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301" y="5519355"/>
            <a:ext cx="2764265" cy="122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4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8950" y="638430"/>
            <a:ext cx="11029616" cy="1013800"/>
          </a:xfrm>
        </p:spPr>
        <p:txBody>
          <a:bodyPr/>
          <a:lstStyle/>
          <a:p>
            <a:r>
              <a:rPr lang="pt-BR" dirty="0" smtClean="0"/>
              <a:t>Prestação de contas</a:t>
            </a:r>
            <a:endParaRPr lang="pt-BR" dirty="0"/>
          </a:p>
        </p:txBody>
      </p:sp>
      <p:sp>
        <p:nvSpPr>
          <p:cNvPr id="12" name="AutoShape 8" descr="Resultado de imagem para alunos comunidades indigen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91" y="1876424"/>
            <a:ext cx="11427159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9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8950" y="638430"/>
            <a:ext cx="11029616" cy="1013800"/>
          </a:xfrm>
        </p:spPr>
        <p:txBody>
          <a:bodyPr/>
          <a:lstStyle/>
          <a:p>
            <a:r>
              <a:rPr lang="pt-BR" dirty="0" smtClean="0"/>
              <a:t>Unidades visitadas</a:t>
            </a:r>
            <a:endParaRPr lang="pt-BR" dirty="0"/>
          </a:p>
        </p:txBody>
      </p:sp>
      <p:sp>
        <p:nvSpPr>
          <p:cNvPr id="12" name="AutoShape 8" descr="Resultado de imagem para alunos comunidades indigen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995307516"/>
              </p:ext>
            </p:extLst>
          </p:nvPr>
        </p:nvGraphicFramePr>
        <p:xfrm>
          <a:off x="2323999" y="1820173"/>
          <a:ext cx="7359517" cy="4977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17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8950" y="638430"/>
            <a:ext cx="11029616" cy="1013800"/>
          </a:xfrm>
        </p:spPr>
        <p:txBody>
          <a:bodyPr/>
          <a:lstStyle/>
          <a:p>
            <a:r>
              <a:rPr lang="pt-BR" dirty="0" smtClean="0"/>
              <a:t>Observações importantes – CAE/SP</a:t>
            </a:r>
            <a:endParaRPr lang="pt-BR" dirty="0"/>
          </a:p>
        </p:txBody>
      </p:sp>
      <p:sp>
        <p:nvSpPr>
          <p:cNvPr id="12" name="AutoShape 8" descr="Resultado de imagem para alunos comunidades indigen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07976" y="1777045"/>
            <a:ext cx="8663496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500" dirty="0"/>
              <a:t> </a:t>
            </a:r>
            <a:r>
              <a:rPr lang="pt-BR" sz="2000" dirty="0" smtClean="0"/>
              <a:t>Falta de treinamento técnico para os conselheiros;</a:t>
            </a:r>
            <a:br>
              <a:rPr lang="pt-BR" sz="2000" dirty="0" smtClean="0"/>
            </a:br>
            <a:endParaRPr lang="pt-BR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 </a:t>
            </a:r>
            <a:r>
              <a:rPr lang="pt-BR" sz="2000" dirty="0" smtClean="0"/>
              <a:t>Transporte;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 </a:t>
            </a:r>
            <a:r>
              <a:rPr lang="pt-BR" sz="2000" dirty="0" smtClean="0"/>
              <a:t>Maiores problemas nas unidades parceiras;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 </a:t>
            </a:r>
            <a:r>
              <a:rPr lang="pt-BR" sz="2000" dirty="0" smtClean="0"/>
              <a:t>Uso inadequado da verba PNAE;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/>
              <a:t> Descumprimento do cardápio;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/>
              <a:t> </a:t>
            </a:r>
            <a:r>
              <a:rPr lang="pt-BR" sz="1500" dirty="0"/>
              <a:t> </a:t>
            </a:r>
            <a:r>
              <a:rPr lang="pt-BR" sz="2000" dirty="0"/>
              <a:t>Problemas estruturais;</a:t>
            </a:r>
          </a:p>
          <a:p>
            <a:endParaRPr lang="pt-BR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5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5325491"/>
            <a:ext cx="2720514" cy="153250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003759" y="1513275"/>
            <a:ext cx="61882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 </a:t>
            </a:r>
            <a:r>
              <a:rPr lang="pt-BR" sz="2000" dirty="0" smtClean="0"/>
              <a:t>Falta de treinamento para os manipuladores;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 </a:t>
            </a:r>
            <a:r>
              <a:rPr lang="pt-BR" sz="2000" dirty="0" smtClean="0"/>
              <a:t>Certificado de boas práticas para as escolas que não apresentarem inadequações;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/>
              <a:t>Adequação das unidades após a visita do CAE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 </a:t>
            </a:r>
            <a:r>
              <a:rPr lang="pt-BR" sz="2000" dirty="0" smtClean="0"/>
              <a:t>Per capita de proteína abaixo da recomendação,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 </a:t>
            </a:r>
            <a:r>
              <a:rPr lang="pt-BR" sz="2000" dirty="0" smtClean="0"/>
              <a:t>Trabalhos pontuais de Educação Alimentar e Nutricional.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54212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8" descr="Resultado de imagem para alunos comunidades indigen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038" y="0"/>
            <a:ext cx="4102309" cy="685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585" y="0"/>
            <a:ext cx="4114800" cy="6858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385" y="7937"/>
            <a:ext cx="4170423" cy="685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0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8" descr="Resultado de imagem para alunos comunidades indigen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4155057" cy="339829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8008" y="-415009"/>
            <a:ext cx="3398297" cy="424419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254" y="-26567"/>
            <a:ext cx="3792746" cy="343280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6235"/>
            <a:ext cx="4155057" cy="342468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0116" y="3406235"/>
            <a:ext cx="4249138" cy="345176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9253" y="3406235"/>
            <a:ext cx="3792747" cy="345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8" descr="Resultado de imagem para alunos comunidades indigen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10" y="0"/>
            <a:ext cx="3857625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90810" cy="691699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435" y="0"/>
            <a:ext cx="4443565" cy="369210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434" y="3682779"/>
            <a:ext cx="4443565" cy="317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2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Hortas pedagógicas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02" y="1879021"/>
            <a:ext cx="10096501" cy="497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4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8950" y="638430"/>
            <a:ext cx="11029616" cy="1013800"/>
          </a:xfrm>
        </p:spPr>
        <p:txBody>
          <a:bodyPr/>
          <a:lstStyle/>
          <a:p>
            <a:r>
              <a:rPr lang="pt-BR" dirty="0" smtClean="0"/>
              <a:t>TRABALHO GESTÃO 2017-2021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07975" y="1994527"/>
            <a:ext cx="537503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 </a:t>
            </a:r>
            <a:r>
              <a:rPr lang="pt-BR" sz="2000" dirty="0" smtClean="0"/>
              <a:t> Prioridade das visitas aos </a:t>
            </a:r>
            <a:r>
              <a:rPr lang="pt-BR" sz="2000" dirty="0" err="1" smtClean="0"/>
              <a:t>CEIs</a:t>
            </a:r>
            <a:r>
              <a:rPr lang="pt-BR" sz="2000" dirty="0" smtClean="0"/>
              <a:t> parceiros com a Prefeitura de São Paulo;</a:t>
            </a:r>
            <a:br>
              <a:rPr lang="pt-BR" sz="2000" dirty="0" smtClean="0"/>
            </a:br>
            <a:endParaRPr lang="pt-BR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 </a:t>
            </a:r>
            <a:r>
              <a:rPr lang="pt-BR" sz="2000" dirty="0" smtClean="0"/>
              <a:t>Envio de ofícios solicitando a contratação de mais nutricionistas para o munícipio;</a:t>
            </a:r>
            <a:br>
              <a:rPr lang="pt-BR" sz="2000" dirty="0" smtClean="0"/>
            </a:br>
            <a:endParaRPr lang="pt-BR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/>
              <a:t>Participação dos conselheiros nas reuniões de orientações para a prestação de contas das unidades que recebem a verba do PNAE;</a:t>
            </a:r>
            <a:br>
              <a:rPr lang="pt-BR" sz="2000" dirty="0" smtClean="0"/>
            </a:br>
            <a:endParaRPr lang="pt-BR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 </a:t>
            </a:r>
            <a:r>
              <a:rPr lang="pt-BR" sz="2000" dirty="0" smtClean="0"/>
              <a:t>Desenvolvimento do </a:t>
            </a:r>
            <a:r>
              <a:rPr lang="pt-BR" sz="2000" i="1" dirty="0" err="1" smtClean="0"/>
              <a:t>check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list</a:t>
            </a:r>
            <a:r>
              <a:rPr lang="pt-BR" sz="2000" i="1" dirty="0" smtClean="0"/>
              <a:t> </a:t>
            </a:r>
            <a:r>
              <a:rPr lang="pt-BR" sz="2000" dirty="0" smtClean="0"/>
              <a:t>para ser aplicado nas visitas aos Centros de armazenamento de alimentos;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700" dirty="0"/>
          </a:p>
          <a:p>
            <a:endParaRPr lang="pt-BR" sz="1700" dirty="0"/>
          </a:p>
        </p:txBody>
      </p:sp>
      <p:sp>
        <p:nvSpPr>
          <p:cNvPr id="4" name="AutoShape 2" descr="Resultado de imagem para trabal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596" y="4321833"/>
            <a:ext cx="2447546" cy="2465427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715686" y="1760896"/>
            <a:ext cx="5988589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7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900" dirty="0" smtClean="0"/>
              <a:t> </a:t>
            </a:r>
            <a:r>
              <a:rPr lang="pt-BR" sz="2000" dirty="0" smtClean="0"/>
              <a:t>Orientação durante as visitas sobre a importância da verba do PNAE e como utilizar;</a:t>
            </a:r>
          </a:p>
          <a:p>
            <a:endParaRPr lang="pt-BR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/>
              <a:t>Oficinas culinárias para aproveitamento integral do alimento orgânico</a:t>
            </a:r>
            <a:br>
              <a:rPr lang="pt-BR" sz="2000" dirty="0" smtClean="0"/>
            </a:br>
            <a:endParaRPr lang="pt-BR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 </a:t>
            </a:r>
            <a:r>
              <a:rPr lang="pt-BR" sz="2000" dirty="0" smtClean="0"/>
              <a:t>Aumento do número de visitas anuais,</a:t>
            </a:r>
            <a:br>
              <a:rPr lang="pt-BR" sz="2000" dirty="0" smtClean="0"/>
            </a:br>
            <a:endParaRPr lang="pt-BR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/>
              <a:t>Parceria com outros conselhos.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1260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19666"/>
            <a:ext cx="11029616" cy="1013800"/>
          </a:xfrm>
        </p:spPr>
        <p:txBody>
          <a:bodyPr/>
          <a:lstStyle/>
          <a:p>
            <a:r>
              <a:rPr lang="pt-BR" dirty="0" smtClean="0"/>
              <a:t>PROGRAMA NACIONAL DE ALIMENTAÇÃO ESCOLAR (PNAE)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85762" y="2265907"/>
            <a:ext cx="4814887" cy="4062651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O PNAE tem como finalidade contribuir para o </a:t>
            </a:r>
            <a:r>
              <a:rPr lang="pt-B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crescimento,</a:t>
            </a:r>
            <a:r>
              <a:rPr lang="pt-BR" sz="2400" dirty="0" smtClean="0"/>
              <a:t> </a:t>
            </a:r>
            <a:r>
              <a:rPr lang="pt-B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desenvolvimento</a:t>
            </a:r>
            <a:r>
              <a:rPr lang="pt-BR" sz="2400" dirty="0" smtClean="0"/>
              <a:t>, </a:t>
            </a:r>
            <a:r>
              <a:rPr lang="pt-B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aprendizagem</a:t>
            </a:r>
            <a:r>
              <a:rPr lang="pt-BR" sz="2400" dirty="0" smtClean="0"/>
              <a:t> e </a:t>
            </a:r>
            <a:r>
              <a:rPr lang="pt-B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rendimento escolar</a:t>
            </a:r>
            <a:r>
              <a:rPr lang="pt-BR" sz="2400" dirty="0" smtClean="0"/>
              <a:t> dos estudantes, além de contribuir para a </a:t>
            </a:r>
            <a:r>
              <a:rPr lang="pt-B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formação dos hábitos alimentares saudáveis</a:t>
            </a:r>
            <a:r>
              <a:rPr lang="pt-BR" sz="2400" dirty="0" smtClean="0"/>
              <a:t>, por meio da oferta de refeições que atendam às suas necessidades nutricionais durante o período letivo </a:t>
            </a:r>
          </a:p>
          <a:p>
            <a:pPr algn="just"/>
            <a:r>
              <a:rPr lang="pt-BR" dirty="0" smtClean="0"/>
              <a:t>(Resolução no. 26 de 17 de Junho de 2013).</a:t>
            </a:r>
            <a:endParaRPr lang="pt-BR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536176666"/>
              </p:ext>
            </p:extLst>
          </p:nvPr>
        </p:nvGraphicFramePr>
        <p:xfrm>
          <a:off x="4594225" y="1543050"/>
          <a:ext cx="8128000" cy="5585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440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8" descr="Resultado de imagem para alunos comunidades indigen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" y="2491739"/>
            <a:ext cx="5711483" cy="321270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110025" y="3376380"/>
            <a:ext cx="4664633" cy="1938992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000" dirty="0" smtClean="0"/>
              <a:t>“...Todo ato de alimentar-se representa uma oportunidade de aprendizagem...”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16423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806931"/>
            <a:ext cx="11029616" cy="1013800"/>
          </a:xfrm>
        </p:spPr>
        <p:txBody>
          <a:bodyPr>
            <a:noAutofit/>
          </a:bodyPr>
          <a:lstStyle/>
          <a:p>
            <a:r>
              <a:rPr lang="pt-BR" sz="8800" dirty="0" smtClean="0"/>
              <a:t>OBRIGADA!!!</a:t>
            </a:r>
            <a:endParaRPr lang="pt-BR" sz="8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2167530"/>
            <a:ext cx="2990850" cy="219447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53" y="4647377"/>
            <a:ext cx="2526797" cy="196830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600366" y="4839419"/>
            <a:ext cx="6010442" cy="1785104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200" dirty="0" smtClean="0"/>
              <a:t>Contatos:</a:t>
            </a:r>
          </a:p>
          <a:p>
            <a:pPr algn="ctr"/>
            <a:endParaRPr lang="pt-BR" sz="2200" dirty="0" smtClean="0"/>
          </a:p>
          <a:p>
            <a:pPr algn="ctr"/>
            <a:r>
              <a:rPr lang="pt-BR" sz="2200" dirty="0" smtClean="0"/>
              <a:t>mariana_gori@hotmail.com</a:t>
            </a:r>
          </a:p>
          <a:p>
            <a:pPr algn="ctr"/>
            <a:endParaRPr lang="pt-BR" sz="2200" dirty="0" smtClean="0"/>
          </a:p>
          <a:p>
            <a:pPr algn="ctr"/>
            <a:r>
              <a:rPr lang="pt-BR" sz="2200" dirty="0" smtClean="0"/>
              <a:t>(11)97297-3883</a:t>
            </a:r>
            <a:endParaRPr lang="pt-BR" sz="2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600365" y="2033661"/>
            <a:ext cx="6010443" cy="2462213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200" dirty="0" smtClean="0"/>
              <a:t>Contatos:</a:t>
            </a:r>
            <a:r>
              <a:rPr lang="pt-BR" sz="2200" dirty="0"/>
              <a:t/>
            </a:r>
            <a:br>
              <a:rPr lang="pt-BR" sz="2200" dirty="0"/>
            </a:br>
            <a:r>
              <a:rPr lang="pt-BR" sz="2200" dirty="0"/>
              <a:t>http://</a:t>
            </a:r>
            <a:r>
              <a:rPr lang="pt-BR" sz="2200" dirty="0" smtClean="0"/>
              <a:t>portal.sme.prefeitura.sp.gov.br/Main/Page/PortalSMESP/Conselho-de-Alimentacao-Escolar</a:t>
            </a:r>
          </a:p>
          <a:p>
            <a:pPr algn="ctr"/>
            <a:r>
              <a:rPr lang="pt-BR" sz="2200" u="sng" dirty="0" smtClean="0"/>
              <a:t/>
            </a:r>
            <a:br>
              <a:rPr lang="pt-BR" sz="2200" u="sng" dirty="0" smtClean="0"/>
            </a:br>
            <a:r>
              <a:rPr lang="pt-BR" sz="2200" dirty="0" smtClean="0"/>
              <a:t>smecae@sme.prefeitura.sp.gov.br</a:t>
            </a:r>
          </a:p>
          <a:p>
            <a:pPr algn="ctr"/>
            <a:endParaRPr lang="pt-BR" sz="2200" u="sng" dirty="0" smtClean="0"/>
          </a:p>
          <a:p>
            <a:pPr algn="ctr"/>
            <a:r>
              <a:rPr lang="pt-BR" sz="2200" u="sng" dirty="0" smtClean="0"/>
              <a:t>(11)3803-5019/(11)3803-5011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8409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099" y="749372"/>
            <a:ext cx="11029616" cy="1013800"/>
          </a:xfrm>
        </p:spPr>
        <p:txBody>
          <a:bodyPr/>
          <a:lstStyle/>
          <a:p>
            <a:r>
              <a:rPr lang="pt-BR" dirty="0" smtClean="0"/>
              <a:t>Princípios do </a:t>
            </a:r>
            <a:r>
              <a:rPr lang="pt-BR" dirty="0" err="1" smtClean="0"/>
              <a:t>pnae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7105650" y="1839369"/>
            <a:ext cx="4638675" cy="1785104"/>
          </a:xfrm>
          <a:prstGeom prst="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Atendimentos:</a:t>
            </a:r>
            <a:endParaRPr lang="pt-BR" sz="22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Educação Infantil;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Ensino Fundamental;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Ensino Médio;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Educação de Jovens e Adultos (EJA),</a:t>
            </a:r>
          </a:p>
        </p:txBody>
      </p:sp>
      <p:sp>
        <p:nvSpPr>
          <p:cNvPr id="9" name="Seta para a direita 8"/>
          <p:cNvSpPr/>
          <p:nvPr/>
        </p:nvSpPr>
        <p:spPr>
          <a:xfrm rot="5400000">
            <a:off x="8950598" y="3805763"/>
            <a:ext cx="1058317" cy="952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7239001" y="4887369"/>
            <a:ext cx="4371808" cy="1785104"/>
          </a:xfrm>
          <a:prstGeom prst="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200" dirty="0"/>
              <a:t> </a:t>
            </a:r>
            <a:r>
              <a:rPr lang="pt-BR" sz="2200" dirty="0" smtClean="0"/>
              <a:t>Escolas públicas;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200" dirty="0"/>
              <a:t> </a:t>
            </a:r>
            <a:r>
              <a:rPr lang="pt-BR" sz="2200" dirty="0" smtClean="0"/>
              <a:t>Entidades filantrópicas;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200" dirty="0"/>
              <a:t> </a:t>
            </a:r>
            <a:r>
              <a:rPr lang="pt-BR" sz="2200" dirty="0" smtClean="0"/>
              <a:t>Entidades comunitárias (conveniadas com o poder público).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44915122"/>
              </p:ext>
            </p:extLst>
          </p:nvPr>
        </p:nvGraphicFramePr>
        <p:xfrm>
          <a:off x="-648450" y="1803754"/>
          <a:ext cx="7233887" cy="5054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925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r>
              <a:rPr lang="pt-BR" dirty="0" err="1" smtClean="0"/>
              <a:t>pnae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19088" y="1760283"/>
            <a:ext cx="487203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/>
              <a:t> </a:t>
            </a:r>
            <a:r>
              <a:rPr lang="pt-BR" sz="2200" dirty="0" smtClean="0"/>
              <a:t>Resolução no. 26 </a:t>
            </a:r>
            <a:r>
              <a:rPr lang="pt-BR" sz="2200" dirty="0" smtClean="0">
                <a:sym typeface="Wingdings" panose="05000000000000000000" pitchFamily="2" charset="2"/>
              </a:rPr>
              <a:t> Estabelece normas para execução técnica, administrativa e financeira do programa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sym typeface="Wingdings" panose="05000000000000000000" pitchFamily="2" charset="2"/>
              </a:rPr>
              <a:t> Repasse da verba é feito pelo Fundo Nacional do Desenvolvimento Humano (FNDE)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sym typeface="Wingdings" panose="05000000000000000000" pitchFamily="2" charset="2"/>
              </a:rPr>
              <a:t> Dinheiro é destinado </a:t>
            </a:r>
            <a:r>
              <a:rPr lang="pt-BR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exclusivamente</a:t>
            </a:r>
            <a:r>
              <a:rPr lang="pt-BR" sz="2200" dirty="0" smtClean="0">
                <a:sym typeface="Wingdings" panose="05000000000000000000" pitchFamily="2" charset="2"/>
              </a:rPr>
              <a:t> para </a:t>
            </a:r>
            <a:r>
              <a:rPr lang="pt-BR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compra</a:t>
            </a:r>
            <a:r>
              <a:rPr lang="pt-BR" sz="2200" dirty="0" smtClean="0">
                <a:sym typeface="Wingdings" panose="05000000000000000000" pitchFamily="2" charset="2"/>
              </a:rPr>
              <a:t> de </a:t>
            </a:r>
            <a:r>
              <a:rPr lang="pt-BR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alimentos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sym typeface="Wingdings" panose="05000000000000000000" pitchFamily="2" charset="2"/>
              </a:rPr>
              <a:t>Cálculo do repasse é feito com base no Censo escolar do ano vigente</a:t>
            </a:r>
            <a:br>
              <a:rPr lang="pt-BR" sz="2200" dirty="0" smtClean="0">
                <a:sym typeface="Wingdings" panose="05000000000000000000" pitchFamily="2" charset="2"/>
              </a:rPr>
            </a:br>
            <a:r>
              <a:rPr lang="pt-BR" sz="2200" dirty="0" smtClean="0">
                <a:sym typeface="Wingdings" panose="05000000000000000000" pitchFamily="2" charset="2"/>
              </a:rPr>
              <a:t> </a:t>
            </a:r>
            <a:endParaRPr lang="pt-BR" sz="2200" dirty="0" smtClean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01922363"/>
              </p:ext>
            </p:extLst>
          </p:nvPr>
        </p:nvGraphicFramePr>
        <p:xfrm>
          <a:off x="4575175" y="1810368"/>
          <a:ext cx="7778750" cy="5541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159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Valores per capitas repassados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66901"/>
            <a:ext cx="104965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2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quem administra tudo isso?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1857375"/>
            <a:ext cx="1105852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4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números que o programa representa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1895475"/>
            <a:ext cx="4792931" cy="482441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3" y="2147185"/>
            <a:ext cx="6415088" cy="1939040"/>
          </a:xfrm>
          <a:prstGeom prst="rect">
            <a:avLst/>
          </a:prstGeom>
        </p:spPr>
      </p:pic>
      <p:sp>
        <p:nvSpPr>
          <p:cNvPr id="6" name="Seta para baixo 5"/>
          <p:cNvSpPr/>
          <p:nvPr/>
        </p:nvSpPr>
        <p:spPr>
          <a:xfrm>
            <a:off x="8153399" y="4188618"/>
            <a:ext cx="971550" cy="113585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210383" y="5619750"/>
            <a:ext cx="4857583" cy="646331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DISTRIBUÍDOS EM 13 DIRETORIAS REGIONAIS DE ENSINO (DRE)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975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TIPOS DE GESTÃO PARA O FORNECIMENTO DAS REFEIÇÕES</a:t>
            </a:r>
            <a:endParaRPr lang="pt-BR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039033236"/>
              </p:ext>
            </p:extLst>
          </p:nvPr>
        </p:nvGraphicFramePr>
        <p:xfrm>
          <a:off x="2622549" y="1828800"/>
          <a:ext cx="9102725" cy="5138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632074" y="2476500"/>
            <a:ext cx="1181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Terceirizadas</a:t>
            </a:r>
            <a:endParaRPr lang="pt-BR" sz="12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3336924" y="3684211"/>
            <a:ext cx="1181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Mistas</a:t>
            </a:r>
            <a:endParaRPr lang="pt-BR" sz="12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279774" y="4789111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  Rede</a:t>
            </a:r>
          </a:p>
          <a:p>
            <a:r>
              <a:rPr lang="pt-BR" sz="1200" b="1" dirty="0" smtClean="0"/>
              <a:t>Parceira</a:t>
            </a:r>
            <a:endParaRPr lang="pt-BR" sz="12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870199" y="6019057"/>
            <a:ext cx="1181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Direta</a:t>
            </a:r>
            <a:endParaRPr lang="pt-BR" sz="12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48" y="3276294"/>
            <a:ext cx="2616201" cy="197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Dividendo</Template>
  <TotalTime>2693</TotalTime>
  <Words>884</Words>
  <Application>Microsoft Office PowerPoint</Application>
  <PresentationFormat>Widescreen</PresentationFormat>
  <Paragraphs>152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6" baseType="lpstr">
      <vt:lpstr>Arial</vt:lpstr>
      <vt:lpstr>Gill Sans MT</vt:lpstr>
      <vt:lpstr>Wingdings</vt:lpstr>
      <vt:lpstr>Wingdings 2</vt:lpstr>
      <vt:lpstr>Dividendo</vt:lpstr>
      <vt:lpstr>Parceiros do controle social –  agregando esforços na execução do programa</vt:lpstr>
      <vt:lpstr>Apresentação do PowerPoint</vt:lpstr>
      <vt:lpstr>PROGRAMA NACIONAL DE ALIMENTAÇÃO ESCOLAR (PNAE)</vt:lpstr>
      <vt:lpstr>Princípios do pnae</vt:lpstr>
      <vt:lpstr> pnae</vt:lpstr>
      <vt:lpstr>Valores per capitas repassados</vt:lpstr>
      <vt:lpstr> quem administra tudo isso?</vt:lpstr>
      <vt:lpstr> números que o programa representa</vt:lpstr>
      <vt:lpstr> TIPOS DE GESTÃO PARA O FORNECIMENTO DAS REFEIÇÕES</vt:lpstr>
      <vt:lpstr>DITRIBUIÇÃO DAS UNIDADES POR TIPO DE GESTÃO</vt:lpstr>
      <vt:lpstr>COMO ATENDER OS ALUNOS de acordo com o período de permanência</vt:lpstr>
      <vt:lpstr>Refeições servidas por dia</vt:lpstr>
      <vt:lpstr>Curiosidade para porções de frutas ofertadas</vt:lpstr>
      <vt:lpstr>AGRICULTURA FAMILIAR, ORGÂNICA, LOCAL</vt:lpstr>
      <vt:lpstr>Apresentação do PowerPoint</vt:lpstr>
      <vt:lpstr>CONSELHO DE ALIMENTAÇÃO ESCOLAR - CAE </vt:lpstr>
      <vt:lpstr>CONSELHO DE ALIMENTAÇÃO ESCOLAR - CAE </vt:lpstr>
      <vt:lpstr> objetivos - CAE</vt:lpstr>
      <vt:lpstr> objetivos - CAE</vt:lpstr>
      <vt:lpstr>Composição do cae</vt:lpstr>
      <vt:lpstr>Outras atividades</vt:lpstr>
      <vt:lpstr>Prestação de contas</vt:lpstr>
      <vt:lpstr>Unidades visitadas</vt:lpstr>
      <vt:lpstr>Observações importantes – CAE/SP</vt:lpstr>
      <vt:lpstr>Apresentação do PowerPoint</vt:lpstr>
      <vt:lpstr>Apresentação do PowerPoint</vt:lpstr>
      <vt:lpstr>Apresentação do PowerPoint</vt:lpstr>
      <vt:lpstr>Hortas pedagógicas</vt:lpstr>
      <vt:lpstr>TRABALHO GESTÃO 2017-2021</vt:lpstr>
      <vt:lpstr>Apresentação do PowerPoint</vt:lpstr>
      <vt:lpstr>OBRIGADA!!!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CONSELHO DE ALIMENTAÇÃO ESCOLAR (CAE-SP)</dc:title>
  <dc:creator>Mariana Gori</dc:creator>
  <cp:lastModifiedBy>Mariana Gori</cp:lastModifiedBy>
  <cp:revision>58</cp:revision>
  <dcterms:created xsi:type="dcterms:W3CDTF">2018-11-08T12:21:48Z</dcterms:created>
  <dcterms:modified xsi:type="dcterms:W3CDTF">2018-11-26T23:56:43Z</dcterms:modified>
</cp:coreProperties>
</file>