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17" r:id="rId2"/>
  </p:sldMasterIdLst>
  <p:notesMasterIdLst>
    <p:notesMasterId r:id="rId56"/>
  </p:notesMasterIdLst>
  <p:handoutMasterIdLst>
    <p:handoutMasterId r:id="rId57"/>
  </p:handoutMasterIdLst>
  <p:sldIdLst>
    <p:sldId id="256" r:id="rId3"/>
    <p:sldId id="470" r:id="rId4"/>
    <p:sldId id="508" r:id="rId5"/>
    <p:sldId id="501" r:id="rId6"/>
    <p:sldId id="500" r:id="rId7"/>
    <p:sldId id="507" r:id="rId8"/>
    <p:sldId id="510" r:id="rId9"/>
    <p:sldId id="486" r:id="rId10"/>
    <p:sldId id="488" r:id="rId11"/>
    <p:sldId id="489" r:id="rId12"/>
    <p:sldId id="490" r:id="rId13"/>
    <p:sldId id="491" r:id="rId14"/>
    <p:sldId id="492" r:id="rId15"/>
    <p:sldId id="493" r:id="rId16"/>
    <p:sldId id="524" r:id="rId17"/>
    <p:sldId id="392" r:id="rId18"/>
    <p:sldId id="494" r:id="rId19"/>
    <p:sldId id="511" r:id="rId20"/>
    <p:sldId id="512" r:id="rId21"/>
    <p:sldId id="454" r:id="rId22"/>
    <p:sldId id="513" r:id="rId23"/>
    <p:sldId id="515" r:id="rId24"/>
    <p:sldId id="482" r:id="rId25"/>
    <p:sldId id="483" r:id="rId26"/>
    <p:sldId id="485" r:id="rId27"/>
    <p:sldId id="484" r:id="rId28"/>
    <p:sldId id="540" r:id="rId29"/>
    <p:sldId id="542" r:id="rId30"/>
    <p:sldId id="541" r:id="rId31"/>
    <p:sldId id="539" r:id="rId32"/>
    <p:sldId id="538" r:id="rId33"/>
    <p:sldId id="534" r:id="rId34"/>
    <p:sldId id="535" r:id="rId35"/>
    <p:sldId id="516" r:id="rId36"/>
    <p:sldId id="504" r:id="rId37"/>
    <p:sldId id="506" r:id="rId38"/>
    <p:sldId id="505" r:id="rId39"/>
    <p:sldId id="520" r:id="rId40"/>
    <p:sldId id="517" r:id="rId41"/>
    <p:sldId id="478" r:id="rId42"/>
    <p:sldId id="525" r:id="rId43"/>
    <p:sldId id="532" r:id="rId44"/>
    <p:sldId id="521" r:id="rId45"/>
    <p:sldId id="527" r:id="rId46"/>
    <p:sldId id="519" r:id="rId47"/>
    <p:sldId id="518" r:id="rId48"/>
    <p:sldId id="531" r:id="rId49"/>
    <p:sldId id="528" r:id="rId50"/>
    <p:sldId id="529" r:id="rId51"/>
    <p:sldId id="530" r:id="rId52"/>
    <p:sldId id="522" r:id="rId53"/>
    <p:sldId id="526" r:id="rId54"/>
    <p:sldId id="523" r:id="rId55"/>
  </p:sldIdLst>
  <p:sldSz cx="9144000" cy="6858000" type="screen4x3"/>
  <p:notesSz cx="6669088" cy="9926638"/>
  <p:defaultTextStyle>
    <a:defPPr>
      <a:defRPr lang="pt-BR"/>
    </a:defPPr>
    <a:lvl1pPr algn="ct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400" b="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400" b="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400" b="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E0A"/>
    <a:srgbClr val="317277"/>
    <a:srgbClr val="E2AC00"/>
    <a:srgbClr val="2F6E73"/>
    <a:srgbClr val="0000CC"/>
    <a:srgbClr val="00296C"/>
    <a:srgbClr val="F2B8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17" autoAdjust="0"/>
    <p:restoredTop sz="93525" autoAdjust="0"/>
  </p:normalViewPr>
  <p:slideViewPr>
    <p:cSldViewPr showGuides="1">
      <p:cViewPr varScale="1">
        <p:scale>
          <a:sx n="87" d="100"/>
          <a:sy n="87"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0"/>
    </p:cViewPr>
  </p:sorter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7EC2A-D8F3-4804-8EA0-7155C020FED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pt-BR"/>
        </a:p>
      </dgm:t>
    </dgm:pt>
    <dgm:pt modelId="{34D043B2-F9C4-4035-92CD-971CCCB92FE4}">
      <dgm:prSet phldrT="[Texto]" custT="1"/>
      <dgm:spPr>
        <a:xfrm>
          <a:off x="822621" y="0"/>
          <a:ext cx="6638773" cy="96685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2000" b="1" dirty="0">
              <a:solidFill>
                <a:sysClr val="windowText" lastClr="000000"/>
              </a:solidFill>
              <a:latin typeface="Calibri"/>
              <a:ea typeface="+mn-ea"/>
              <a:cs typeface="+mn-cs"/>
            </a:rPr>
            <a:t>2016</a:t>
          </a:r>
        </a:p>
      </dgm:t>
    </dgm:pt>
    <dgm:pt modelId="{BBB98322-A205-404A-9BB3-504C5AEE4937}" type="parTrans" cxnId="{0F828467-4E40-4E56-B949-BFB3DDF51555}">
      <dgm:prSet/>
      <dgm:spPr/>
      <dgm:t>
        <a:bodyPr/>
        <a:lstStyle/>
        <a:p>
          <a:endParaRPr lang="pt-BR"/>
        </a:p>
      </dgm:t>
    </dgm:pt>
    <dgm:pt modelId="{D0A769BC-61B6-4060-A50C-71389FF62227}" type="sibTrans" cxnId="{0F828467-4E40-4E56-B949-BFB3DDF51555}">
      <dgm:prSet/>
      <dgm:spPr/>
      <dgm:t>
        <a:bodyPr/>
        <a:lstStyle/>
        <a:p>
          <a:endParaRPr lang="pt-BR"/>
        </a:p>
      </dgm:t>
    </dgm:pt>
    <dgm:pt modelId="{028F627F-C9E7-490B-8412-957BE8EA2E16}">
      <dgm:prSet phldrT="[Texto]" custT="1"/>
      <dgm:spPr>
        <a:xfrm>
          <a:off x="888400" y="753053"/>
          <a:ext cx="2783793" cy="1862525"/>
        </a:xfr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pt-BR" sz="1800" dirty="0">
            <a:solidFill>
              <a:sysClr val="windowText" lastClr="000000">
                <a:hueOff val="0"/>
                <a:satOff val="0"/>
                <a:lumOff val="0"/>
                <a:alphaOff val="0"/>
              </a:sysClr>
            </a:solidFill>
            <a:latin typeface="Calibri"/>
            <a:ea typeface="+mn-ea"/>
            <a:cs typeface="+mn-cs"/>
          </a:endParaRPr>
        </a:p>
        <a:p>
          <a:r>
            <a:rPr lang="pt-BR" sz="1800" dirty="0">
              <a:solidFill>
                <a:sysClr val="windowText" lastClr="000000">
                  <a:hueOff val="0"/>
                  <a:satOff val="0"/>
                  <a:lumOff val="0"/>
                  <a:alphaOff val="0"/>
                </a:sysClr>
              </a:solidFill>
              <a:latin typeface="Calibri"/>
              <a:ea typeface="+mn-ea"/>
              <a:cs typeface="+mn-cs"/>
            </a:rPr>
            <a:t>Anos iniciais  </a:t>
          </a:r>
        </a:p>
        <a:p>
          <a:r>
            <a:rPr lang="pt-BR" sz="1800" dirty="0">
              <a:solidFill>
                <a:sysClr val="windowText" lastClr="000000">
                  <a:hueOff val="0"/>
                  <a:satOff val="0"/>
                  <a:lumOff val="0"/>
                  <a:alphaOff val="0"/>
                </a:sysClr>
              </a:solidFill>
              <a:latin typeface="Calibri"/>
              <a:ea typeface="+mn-ea"/>
              <a:cs typeface="+mn-cs"/>
            </a:rPr>
            <a:t>do Ensino </a:t>
          </a:r>
        </a:p>
        <a:p>
          <a:r>
            <a:rPr lang="pt-BR" sz="1800" dirty="0">
              <a:solidFill>
                <a:sysClr val="windowText" lastClr="000000">
                  <a:hueOff val="0"/>
                  <a:satOff val="0"/>
                  <a:lumOff val="0"/>
                  <a:alphaOff val="0"/>
                </a:sysClr>
              </a:solidFill>
              <a:latin typeface="Calibri"/>
              <a:ea typeface="+mn-ea"/>
              <a:cs typeface="+mn-cs"/>
            </a:rPr>
            <a:t>Fundamental</a:t>
          </a:r>
        </a:p>
      </dgm:t>
    </dgm:pt>
    <dgm:pt modelId="{29C872CC-789D-4B38-BC07-0EFBD60FDE8C}" type="parTrans" cxnId="{23B7F661-890B-4A17-8701-8CDA03D88C47}">
      <dgm:prSet/>
      <dgm:spPr/>
      <dgm:t>
        <a:bodyPr/>
        <a:lstStyle/>
        <a:p>
          <a:endParaRPr lang="pt-BR"/>
        </a:p>
      </dgm:t>
    </dgm:pt>
    <dgm:pt modelId="{658B6FAB-0AD6-4309-9963-4EEA48305C81}" type="sibTrans" cxnId="{23B7F661-890B-4A17-8701-8CDA03D88C47}">
      <dgm:prSet/>
      <dgm:spPr/>
      <dgm:t>
        <a:bodyPr/>
        <a:lstStyle/>
        <a:p>
          <a:endParaRPr lang="pt-BR"/>
        </a:p>
      </dgm:t>
    </dgm:pt>
    <dgm:pt modelId="{EDFD3031-CAD3-4E86-9B68-EBCDF2D78C7B}">
      <dgm:prSet phldrT="[Texto]" custT="1"/>
      <dgm:spPr>
        <a:xfrm>
          <a:off x="3302668" y="329752"/>
          <a:ext cx="4594031" cy="966858"/>
        </a:xfr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pt-BR" sz="2000" b="1" dirty="0">
              <a:solidFill>
                <a:sysClr val="windowText" lastClr="000000"/>
              </a:solidFill>
              <a:latin typeface="Calibri"/>
              <a:ea typeface="+mn-ea"/>
              <a:cs typeface="+mn-cs"/>
            </a:rPr>
            <a:t>2017</a:t>
          </a:r>
        </a:p>
      </dgm:t>
    </dgm:pt>
    <dgm:pt modelId="{B3B69759-C5D9-45ED-941F-A289EB7C702D}" type="parTrans" cxnId="{3529A0FA-0648-4C67-9F3A-054D0FEE094A}">
      <dgm:prSet/>
      <dgm:spPr/>
      <dgm:t>
        <a:bodyPr/>
        <a:lstStyle/>
        <a:p>
          <a:endParaRPr lang="pt-BR"/>
        </a:p>
      </dgm:t>
    </dgm:pt>
    <dgm:pt modelId="{1E65177B-0A55-4EAC-9CB7-F6D441D1CC8A}" type="sibTrans" cxnId="{3529A0FA-0648-4C67-9F3A-054D0FEE094A}">
      <dgm:prSet/>
      <dgm:spPr/>
      <dgm:t>
        <a:bodyPr/>
        <a:lstStyle/>
        <a:p>
          <a:endParaRPr lang="pt-BR"/>
        </a:p>
      </dgm:t>
    </dgm:pt>
    <dgm:pt modelId="{16FF89C8-1C1A-407F-9FF4-FEEE482F127C}">
      <dgm:prSet phldrT="[Texto]" custT="1"/>
      <dgm:spPr>
        <a:xfrm>
          <a:off x="3207291" y="1158092"/>
          <a:ext cx="2991232" cy="1862525"/>
        </a:xfrm>
        <a:solidFill>
          <a:sysClr val="window" lastClr="FFFFFF">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endParaRPr lang="pt-BR" sz="1800" dirty="0">
            <a:solidFill>
              <a:sysClr val="windowText" lastClr="000000">
                <a:hueOff val="0"/>
                <a:satOff val="0"/>
                <a:lumOff val="0"/>
                <a:alphaOff val="0"/>
              </a:sysClr>
            </a:solidFill>
            <a:latin typeface="Calibri"/>
            <a:ea typeface="+mn-ea"/>
            <a:cs typeface="+mn-cs"/>
          </a:endParaRPr>
        </a:p>
        <a:p>
          <a:endParaRPr lang="pt-BR" sz="1800" dirty="0">
            <a:solidFill>
              <a:sysClr val="windowText" lastClr="000000">
                <a:hueOff val="0"/>
                <a:satOff val="0"/>
                <a:lumOff val="0"/>
                <a:alphaOff val="0"/>
              </a:sysClr>
            </a:solidFill>
            <a:latin typeface="Calibri"/>
            <a:ea typeface="+mn-ea"/>
            <a:cs typeface="+mn-cs"/>
          </a:endParaRPr>
        </a:p>
        <a:p>
          <a:r>
            <a:rPr lang="pt-BR" sz="1800" dirty="0">
              <a:solidFill>
                <a:sysClr val="windowText" lastClr="000000">
                  <a:hueOff val="0"/>
                  <a:satOff val="0"/>
                  <a:lumOff val="0"/>
                  <a:alphaOff val="0"/>
                </a:sysClr>
              </a:solidFill>
              <a:latin typeface="Calibri"/>
              <a:ea typeface="+mn-ea"/>
              <a:cs typeface="+mn-cs"/>
            </a:rPr>
            <a:t>Séries finais  do Ensino Fundamental</a:t>
          </a:r>
        </a:p>
      </dgm:t>
    </dgm:pt>
    <dgm:pt modelId="{7A0D393B-04B8-4444-955D-94178EA618E4}" type="parTrans" cxnId="{884C8BF1-D182-4F09-9044-616DA8A55F84}">
      <dgm:prSet/>
      <dgm:spPr/>
      <dgm:t>
        <a:bodyPr/>
        <a:lstStyle/>
        <a:p>
          <a:endParaRPr lang="pt-BR"/>
        </a:p>
      </dgm:t>
    </dgm:pt>
    <dgm:pt modelId="{DB5E5221-0684-4911-AFC5-32D379E437A4}" type="sibTrans" cxnId="{884C8BF1-D182-4F09-9044-616DA8A55F84}">
      <dgm:prSet/>
      <dgm:spPr/>
      <dgm:t>
        <a:bodyPr/>
        <a:lstStyle/>
        <a:p>
          <a:endParaRPr lang="pt-BR"/>
        </a:p>
      </dgm:t>
    </dgm:pt>
    <dgm:pt modelId="{6D4536F0-FC02-4EFF-A483-A5E68533914E}">
      <dgm:prSet phldrT="[Texto]" custT="1"/>
      <dgm:spPr>
        <a:xfrm>
          <a:off x="5701659" y="595003"/>
          <a:ext cx="2549288" cy="966858"/>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pt-BR" sz="2000" b="1" dirty="0">
              <a:solidFill>
                <a:sysClr val="windowText" lastClr="000000"/>
              </a:solidFill>
              <a:latin typeface="Calibri"/>
              <a:ea typeface="+mn-ea"/>
              <a:cs typeface="+mn-cs"/>
            </a:rPr>
            <a:t>2018</a:t>
          </a:r>
        </a:p>
      </dgm:t>
    </dgm:pt>
    <dgm:pt modelId="{E3C0E0D8-F0BE-4A9E-A301-9C774415A49D}" type="parTrans" cxnId="{FDD69B1F-A03E-4582-A909-FB84A72AA44A}">
      <dgm:prSet/>
      <dgm:spPr/>
      <dgm:t>
        <a:bodyPr/>
        <a:lstStyle/>
        <a:p>
          <a:endParaRPr lang="pt-BR"/>
        </a:p>
      </dgm:t>
    </dgm:pt>
    <dgm:pt modelId="{6FA72BE8-8DD2-4862-9F31-FBAF82A02DB8}" type="sibTrans" cxnId="{FDD69B1F-A03E-4582-A909-FB84A72AA44A}">
      <dgm:prSet/>
      <dgm:spPr/>
      <dgm:t>
        <a:bodyPr/>
        <a:lstStyle/>
        <a:p>
          <a:endParaRPr lang="pt-BR"/>
        </a:p>
      </dgm:t>
    </dgm:pt>
    <dgm:pt modelId="{5058D81C-0217-4602-8BC7-51184EF007E7}">
      <dgm:prSet phldrT="[Texto]" custT="1"/>
      <dgm:spPr>
        <a:xfrm>
          <a:off x="5826135" y="1280976"/>
          <a:ext cx="2947761" cy="1835267"/>
        </a:xfr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endParaRPr lang="pt-BR" sz="1800" dirty="0">
            <a:solidFill>
              <a:sysClr val="windowText" lastClr="000000">
                <a:hueOff val="0"/>
                <a:satOff val="0"/>
                <a:lumOff val="0"/>
                <a:alphaOff val="0"/>
              </a:sysClr>
            </a:solidFill>
            <a:latin typeface="Calibri"/>
            <a:ea typeface="+mn-ea"/>
            <a:cs typeface="+mn-cs"/>
          </a:endParaRPr>
        </a:p>
        <a:p>
          <a:endParaRPr lang="pt-BR" sz="1800" dirty="0">
            <a:solidFill>
              <a:sysClr val="windowText" lastClr="000000">
                <a:hueOff val="0"/>
                <a:satOff val="0"/>
                <a:lumOff val="0"/>
                <a:alphaOff val="0"/>
              </a:sysClr>
            </a:solidFill>
            <a:latin typeface="Calibri"/>
            <a:ea typeface="+mn-ea"/>
            <a:cs typeface="+mn-cs"/>
          </a:endParaRPr>
        </a:p>
        <a:p>
          <a:r>
            <a:rPr lang="pt-BR" sz="1800" dirty="0">
              <a:solidFill>
                <a:sysClr val="windowText" lastClr="000000">
                  <a:hueOff val="0"/>
                  <a:satOff val="0"/>
                  <a:lumOff val="0"/>
                  <a:alphaOff val="0"/>
                </a:sysClr>
              </a:solidFill>
              <a:latin typeface="Calibri"/>
              <a:ea typeface="+mn-ea"/>
              <a:cs typeface="+mn-cs"/>
            </a:rPr>
            <a:t>Ensino Médio</a:t>
          </a:r>
        </a:p>
      </dgm:t>
    </dgm:pt>
    <dgm:pt modelId="{859AC7C9-7C1F-47C3-A083-F24395C6057B}" type="parTrans" cxnId="{1AA1D12D-94B4-48B8-88EF-18368FDA75F3}">
      <dgm:prSet/>
      <dgm:spPr/>
      <dgm:t>
        <a:bodyPr/>
        <a:lstStyle/>
        <a:p>
          <a:endParaRPr lang="pt-BR"/>
        </a:p>
      </dgm:t>
    </dgm:pt>
    <dgm:pt modelId="{540C746A-7A45-4CA2-8D4F-5538D0CF402D}" type="sibTrans" cxnId="{1AA1D12D-94B4-48B8-88EF-18368FDA75F3}">
      <dgm:prSet/>
      <dgm:spPr/>
      <dgm:t>
        <a:bodyPr/>
        <a:lstStyle/>
        <a:p>
          <a:endParaRPr lang="pt-BR"/>
        </a:p>
      </dgm:t>
    </dgm:pt>
    <dgm:pt modelId="{9B869018-9A97-4B99-91BC-07F5F5DB15F0}" type="pres">
      <dgm:prSet presAssocID="{89A7EC2A-D8F3-4804-8EA0-7155C020FED0}" presName="Name0" presStyleCnt="0">
        <dgm:presLayoutVars>
          <dgm:chMax val="5"/>
          <dgm:chPref val="5"/>
          <dgm:dir/>
          <dgm:animLvl val="lvl"/>
        </dgm:presLayoutVars>
      </dgm:prSet>
      <dgm:spPr/>
      <dgm:t>
        <a:bodyPr/>
        <a:lstStyle/>
        <a:p>
          <a:endParaRPr lang="pt-BR"/>
        </a:p>
      </dgm:t>
    </dgm:pt>
    <dgm:pt modelId="{C99E64A9-04A3-4D33-A690-700E103ECF27}" type="pres">
      <dgm:prSet presAssocID="{34D043B2-F9C4-4035-92CD-971CCCB92FE4}" presName="parentText1" presStyleLbl="node1" presStyleIdx="0" presStyleCnt="3" custLinFactNeighborX="-6557" custLinFactNeighborY="-8078">
        <dgm:presLayoutVars>
          <dgm:chMax/>
          <dgm:chPref val="3"/>
          <dgm:bulletEnabled val="1"/>
        </dgm:presLayoutVars>
      </dgm:prSet>
      <dgm:spPr>
        <a:prstGeom prst="rightArrow">
          <a:avLst>
            <a:gd name="adj1" fmla="val 50000"/>
            <a:gd name="adj2" fmla="val 50000"/>
          </a:avLst>
        </a:prstGeom>
      </dgm:spPr>
      <dgm:t>
        <a:bodyPr/>
        <a:lstStyle/>
        <a:p>
          <a:endParaRPr lang="pt-BR"/>
        </a:p>
      </dgm:t>
    </dgm:pt>
    <dgm:pt modelId="{A4F03474-536A-4BA7-9EC1-05925C92F0C6}" type="pres">
      <dgm:prSet presAssocID="{34D043B2-F9C4-4035-92CD-971CCCB92FE4}" presName="childText1" presStyleLbl="solidAlignAcc1" presStyleIdx="0" presStyleCnt="3" custScaleX="136144">
        <dgm:presLayoutVars>
          <dgm:chMax val="0"/>
          <dgm:chPref val="0"/>
          <dgm:bulletEnabled val="1"/>
        </dgm:presLayoutVars>
      </dgm:prSet>
      <dgm:spPr>
        <a:prstGeom prst="rect">
          <a:avLst/>
        </a:prstGeom>
      </dgm:spPr>
      <dgm:t>
        <a:bodyPr/>
        <a:lstStyle/>
        <a:p>
          <a:endParaRPr lang="pt-BR"/>
        </a:p>
      </dgm:t>
    </dgm:pt>
    <dgm:pt modelId="{D43049ED-A117-4B69-9B06-AAAB425AF5F6}" type="pres">
      <dgm:prSet presAssocID="{EDFD3031-CAD3-4E86-9B68-EBCDF2D78C7B}"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pt-BR"/>
        </a:p>
      </dgm:t>
    </dgm:pt>
    <dgm:pt modelId="{6B135A12-E2DC-432C-9A80-2FB9BA52BADE}" type="pres">
      <dgm:prSet presAssocID="{EDFD3031-CAD3-4E86-9B68-EBCDF2D78C7B}" presName="childText2" presStyleLbl="solidAlignAcc1" presStyleIdx="1" presStyleCnt="3" custScaleX="146289" custLinFactNeighborX="18480" custLinFactNeighborY="4443">
        <dgm:presLayoutVars>
          <dgm:chMax val="0"/>
          <dgm:chPref val="0"/>
          <dgm:bulletEnabled val="1"/>
        </dgm:presLayoutVars>
      </dgm:prSet>
      <dgm:spPr>
        <a:prstGeom prst="rect">
          <a:avLst/>
        </a:prstGeom>
      </dgm:spPr>
      <dgm:t>
        <a:bodyPr/>
        <a:lstStyle/>
        <a:p>
          <a:endParaRPr lang="pt-BR"/>
        </a:p>
      </dgm:t>
    </dgm:pt>
    <dgm:pt modelId="{8490C227-6C25-4FC1-B75C-EC06A18BABC3}" type="pres">
      <dgm:prSet presAssocID="{6D4536F0-FC02-4EFF-A483-A5E68533914E}" presName="parentText3" presStyleLbl="node1" presStyleIdx="2" presStyleCnt="3" custLinFactNeighborX="13896" custLinFactNeighborY="-5899">
        <dgm:presLayoutVars>
          <dgm:chMax/>
          <dgm:chPref val="3"/>
          <dgm:bulletEnabled val="1"/>
        </dgm:presLayoutVars>
      </dgm:prSet>
      <dgm:spPr>
        <a:prstGeom prst="rightArrow">
          <a:avLst>
            <a:gd name="adj1" fmla="val 50000"/>
            <a:gd name="adj2" fmla="val 50000"/>
          </a:avLst>
        </a:prstGeom>
      </dgm:spPr>
      <dgm:t>
        <a:bodyPr/>
        <a:lstStyle/>
        <a:p>
          <a:endParaRPr lang="pt-BR"/>
        </a:p>
      </dgm:t>
    </dgm:pt>
    <dgm:pt modelId="{2EEFDCBA-6319-4AE7-BABF-76FAA904FF13}" type="pres">
      <dgm:prSet presAssocID="{6D4536F0-FC02-4EFF-A483-A5E68533914E}" presName="childText3" presStyleLbl="solidAlignAcc1" presStyleIdx="2" presStyleCnt="3" custScaleX="144163" custLinFactNeighborX="45494" custLinFactNeighborY="-6356">
        <dgm:presLayoutVars>
          <dgm:chMax val="0"/>
          <dgm:chPref val="0"/>
          <dgm:bulletEnabled val="1"/>
        </dgm:presLayoutVars>
      </dgm:prSet>
      <dgm:spPr>
        <a:prstGeom prst="rect">
          <a:avLst/>
        </a:prstGeom>
      </dgm:spPr>
      <dgm:t>
        <a:bodyPr/>
        <a:lstStyle/>
        <a:p>
          <a:endParaRPr lang="pt-BR"/>
        </a:p>
      </dgm:t>
    </dgm:pt>
  </dgm:ptLst>
  <dgm:cxnLst>
    <dgm:cxn modelId="{57D1C859-9E95-4E50-8610-459586B2CCC2}" type="presOf" srcId="{89A7EC2A-D8F3-4804-8EA0-7155C020FED0}" destId="{9B869018-9A97-4B99-91BC-07F5F5DB15F0}" srcOrd="0" destOrd="0" presId="urn:microsoft.com/office/officeart/2009/3/layout/IncreasingArrowsProcess"/>
    <dgm:cxn modelId="{23B7F661-890B-4A17-8701-8CDA03D88C47}" srcId="{34D043B2-F9C4-4035-92CD-971CCCB92FE4}" destId="{028F627F-C9E7-490B-8412-957BE8EA2E16}" srcOrd="0" destOrd="0" parTransId="{29C872CC-789D-4B38-BC07-0EFBD60FDE8C}" sibTransId="{658B6FAB-0AD6-4309-9963-4EEA48305C81}"/>
    <dgm:cxn modelId="{3529A0FA-0648-4C67-9F3A-054D0FEE094A}" srcId="{89A7EC2A-D8F3-4804-8EA0-7155C020FED0}" destId="{EDFD3031-CAD3-4E86-9B68-EBCDF2D78C7B}" srcOrd="1" destOrd="0" parTransId="{B3B69759-C5D9-45ED-941F-A289EB7C702D}" sibTransId="{1E65177B-0A55-4EAC-9CB7-F6D441D1CC8A}"/>
    <dgm:cxn modelId="{FDD69B1F-A03E-4582-A909-FB84A72AA44A}" srcId="{89A7EC2A-D8F3-4804-8EA0-7155C020FED0}" destId="{6D4536F0-FC02-4EFF-A483-A5E68533914E}" srcOrd="2" destOrd="0" parTransId="{E3C0E0D8-F0BE-4A9E-A301-9C774415A49D}" sibTransId="{6FA72BE8-8DD2-4862-9F31-FBAF82A02DB8}"/>
    <dgm:cxn modelId="{47E420FF-709D-4A10-B58C-2DF9B6FEE831}" type="presOf" srcId="{16FF89C8-1C1A-407F-9FF4-FEEE482F127C}" destId="{6B135A12-E2DC-432C-9A80-2FB9BA52BADE}" srcOrd="0" destOrd="0" presId="urn:microsoft.com/office/officeart/2009/3/layout/IncreasingArrowsProcess"/>
    <dgm:cxn modelId="{1AA1D12D-94B4-48B8-88EF-18368FDA75F3}" srcId="{6D4536F0-FC02-4EFF-A483-A5E68533914E}" destId="{5058D81C-0217-4602-8BC7-51184EF007E7}" srcOrd="0" destOrd="0" parTransId="{859AC7C9-7C1F-47C3-A083-F24395C6057B}" sibTransId="{540C746A-7A45-4CA2-8D4F-5538D0CF402D}"/>
    <dgm:cxn modelId="{BCD2A111-5576-4640-A6D5-5A6D98088EAB}" type="presOf" srcId="{5058D81C-0217-4602-8BC7-51184EF007E7}" destId="{2EEFDCBA-6319-4AE7-BABF-76FAA904FF13}" srcOrd="0" destOrd="0" presId="urn:microsoft.com/office/officeart/2009/3/layout/IncreasingArrowsProcess"/>
    <dgm:cxn modelId="{0F828467-4E40-4E56-B949-BFB3DDF51555}" srcId="{89A7EC2A-D8F3-4804-8EA0-7155C020FED0}" destId="{34D043B2-F9C4-4035-92CD-971CCCB92FE4}" srcOrd="0" destOrd="0" parTransId="{BBB98322-A205-404A-9BB3-504C5AEE4937}" sibTransId="{D0A769BC-61B6-4060-A50C-71389FF62227}"/>
    <dgm:cxn modelId="{887A9C22-ED42-43DB-B5A4-97879D69CC8E}" type="presOf" srcId="{EDFD3031-CAD3-4E86-9B68-EBCDF2D78C7B}" destId="{D43049ED-A117-4B69-9B06-AAAB425AF5F6}" srcOrd="0" destOrd="0" presId="urn:microsoft.com/office/officeart/2009/3/layout/IncreasingArrowsProcess"/>
    <dgm:cxn modelId="{C36F019A-CEEB-450F-800A-F47296B3E2A6}" type="presOf" srcId="{6D4536F0-FC02-4EFF-A483-A5E68533914E}" destId="{8490C227-6C25-4FC1-B75C-EC06A18BABC3}" srcOrd="0" destOrd="0" presId="urn:microsoft.com/office/officeart/2009/3/layout/IncreasingArrowsProcess"/>
    <dgm:cxn modelId="{35A5E578-F0AA-488F-B282-09E60FD23D62}" type="presOf" srcId="{34D043B2-F9C4-4035-92CD-971CCCB92FE4}" destId="{C99E64A9-04A3-4D33-A690-700E103ECF27}" srcOrd="0" destOrd="0" presId="urn:microsoft.com/office/officeart/2009/3/layout/IncreasingArrowsProcess"/>
    <dgm:cxn modelId="{8DE5D99F-0035-4275-AD5E-EA6F5017F393}" type="presOf" srcId="{028F627F-C9E7-490B-8412-957BE8EA2E16}" destId="{A4F03474-536A-4BA7-9EC1-05925C92F0C6}" srcOrd="0" destOrd="0" presId="urn:microsoft.com/office/officeart/2009/3/layout/IncreasingArrowsProcess"/>
    <dgm:cxn modelId="{884C8BF1-D182-4F09-9044-616DA8A55F84}" srcId="{EDFD3031-CAD3-4E86-9B68-EBCDF2D78C7B}" destId="{16FF89C8-1C1A-407F-9FF4-FEEE482F127C}" srcOrd="0" destOrd="0" parTransId="{7A0D393B-04B8-4444-955D-94178EA618E4}" sibTransId="{DB5E5221-0684-4911-AFC5-32D379E437A4}"/>
    <dgm:cxn modelId="{41867B01-23B7-4EA9-B99A-FC84D4E1B297}" type="presParOf" srcId="{9B869018-9A97-4B99-91BC-07F5F5DB15F0}" destId="{C99E64A9-04A3-4D33-A690-700E103ECF27}" srcOrd="0" destOrd="0" presId="urn:microsoft.com/office/officeart/2009/3/layout/IncreasingArrowsProcess"/>
    <dgm:cxn modelId="{E1D4D26E-5C41-4B91-B1D2-447CFAA9334E}" type="presParOf" srcId="{9B869018-9A97-4B99-91BC-07F5F5DB15F0}" destId="{A4F03474-536A-4BA7-9EC1-05925C92F0C6}" srcOrd="1" destOrd="0" presId="urn:microsoft.com/office/officeart/2009/3/layout/IncreasingArrowsProcess"/>
    <dgm:cxn modelId="{81897266-5ACC-4026-A113-CE28760512BD}" type="presParOf" srcId="{9B869018-9A97-4B99-91BC-07F5F5DB15F0}" destId="{D43049ED-A117-4B69-9B06-AAAB425AF5F6}" srcOrd="2" destOrd="0" presId="urn:microsoft.com/office/officeart/2009/3/layout/IncreasingArrowsProcess"/>
    <dgm:cxn modelId="{002AB507-AA14-4F0D-8FEA-A2218CA99D0C}" type="presParOf" srcId="{9B869018-9A97-4B99-91BC-07F5F5DB15F0}" destId="{6B135A12-E2DC-432C-9A80-2FB9BA52BADE}" srcOrd="3" destOrd="0" presId="urn:microsoft.com/office/officeart/2009/3/layout/IncreasingArrowsProcess"/>
    <dgm:cxn modelId="{F6753EA8-81A2-408B-9D48-0FD03D42DEFC}" type="presParOf" srcId="{9B869018-9A97-4B99-91BC-07F5F5DB15F0}" destId="{8490C227-6C25-4FC1-B75C-EC06A18BABC3}" srcOrd="4" destOrd="0" presId="urn:microsoft.com/office/officeart/2009/3/layout/IncreasingArrowsProcess"/>
    <dgm:cxn modelId="{88713A77-3260-4ACE-B7C9-32631064003A}" type="presParOf" srcId="{9B869018-9A97-4B99-91BC-07F5F5DB15F0}" destId="{2EEFDCBA-6319-4AE7-BABF-76FAA904FF13}"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3B6E5FFA-6ECE-4D98-BDF9-EA954705AA38}"/>
              </a:ext>
            </a:extLst>
          </p:cNvPr>
          <p:cNvSpPr>
            <a:spLocks noGrp="1" noChangeArrowheads="1"/>
          </p:cNvSpPr>
          <p:nvPr>
            <p:ph type="hdr" sz="quarter"/>
          </p:nvPr>
        </p:nvSpPr>
        <p:spPr bwMode="auto">
          <a:xfrm>
            <a:off x="0" y="0"/>
            <a:ext cx="2889250" cy="495300"/>
          </a:xfrm>
          <a:prstGeom prst="rect">
            <a:avLst/>
          </a:prstGeom>
          <a:noFill/>
          <a:ln>
            <a:noFill/>
          </a:ln>
          <a:effectLst/>
          <a:extLst/>
        </p:spPr>
        <p:txBody>
          <a:bodyPr vert="horz" wrap="square" lIns="90508" tIns="45253" rIns="90508" bIns="45253" numCol="1" anchor="t" anchorCtr="0" compatLnSpc="1">
            <a:prstTxWarp prst="textNoShape">
              <a:avLst/>
            </a:prstTxWarp>
          </a:bodyPr>
          <a:lstStyle>
            <a:lvl1pPr algn="l" defTabSz="905680">
              <a:defRPr sz="1200" b="0">
                <a:latin typeface="Arial" charset="0"/>
              </a:defRPr>
            </a:lvl1pPr>
          </a:lstStyle>
          <a:p>
            <a:pPr>
              <a:defRPr/>
            </a:pPr>
            <a:endParaRPr lang="pt-BR" altLang="pt-BR"/>
          </a:p>
        </p:txBody>
      </p:sp>
      <p:sp>
        <p:nvSpPr>
          <p:cNvPr id="20483" name="Rectangle 3">
            <a:extLst>
              <a:ext uri="{FF2B5EF4-FFF2-40B4-BE49-F238E27FC236}">
                <a16:creationId xmlns:a16="http://schemas.microsoft.com/office/drawing/2014/main" xmlns="" id="{376B670E-D094-4F9C-8FA1-D2D519EB55E7}"/>
              </a:ext>
            </a:extLst>
          </p:cNvPr>
          <p:cNvSpPr>
            <a:spLocks noGrp="1" noChangeArrowheads="1"/>
          </p:cNvSpPr>
          <p:nvPr>
            <p:ph type="dt" sz="quarter" idx="1"/>
          </p:nvPr>
        </p:nvSpPr>
        <p:spPr bwMode="auto">
          <a:xfrm>
            <a:off x="3778250" y="0"/>
            <a:ext cx="2889250" cy="495300"/>
          </a:xfrm>
          <a:prstGeom prst="rect">
            <a:avLst/>
          </a:prstGeom>
          <a:noFill/>
          <a:ln>
            <a:noFill/>
          </a:ln>
          <a:effectLst/>
          <a:extLst/>
        </p:spPr>
        <p:txBody>
          <a:bodyPr vert="horz" wrap="square" lIns="90508" tIns="45253" rIns="90508" bIns="45253" numCol="1" anchor="t" anchorCtr="0" compatLnSpc="1">
            <a:prstTxWarp prst="textNoShape">
              <a:avLst/>
            </a:prstTxWarp>
          </a:bodyPr>
          <a:lstStyle>
            <a:lvl1pPr algn="r" defTabSz="905680">
              <a:defRPr sz="1200" b="0">
                <a:latin typeface="Arial" charset="0"/>
              </a:defRPr>
            </a:lvl1pPr>
          </a:lstStyle>
          <a:p>
            <a:pPr>
              <a:defRPr/>
            </a:pPr>
            <a:endParaRPr lang="pt-BR" altLang="pt-BR"/>
          </a:p>
        </p:txBody>
      </p:sp>
      <p:sp>
        <p:nvSpPr>
          <p:cNvPr id="20484" name="Rectangle 4">
            <a:extLst>
              <a:ext uri="{FF2B5EF4-FFF2-40B4-BE49-F238E27FC236}">
                <a16:creationId xmlns:a16="http://schemas.microsoft.com/office/drawing/2014/main" xmlns="" id="{0AF195E3-1066-4FC5-94C5-5B47E9864018}"/>
              </a:ext>
            </a:extLst>
          </p:cNvPr>
          <p:cNvSpPr>
            <a:spLocks noGrp="1" noChangeArrowheads="1"/>
          </p:cNvSpPr>
          <p:nvPr>
            <p:ph type="ftr" sz="quarter" idx="2"/>
          </p:nvPr>
        </p:nvSpPr>
        <p:spPr bwMode="auto">
          <a:xfrm>
            <a:off x="0" y="9429750"/>
            <a:ext cx="2889250" cy="495300"/>
          </a:xfrm>
          <a:prstGeom prst="rect">
            <a:avLst/>
          </a:prstGeom>
          <a:noFill/>
          <a:ln>
            <a:noFill/>
          </a:ln>
          <a:effectLst/>
          <a:extLst/>
        </p:spPr>
        <p:txBody>
          <a:bodyPr vert="horz" wrap="square" lIns="90508" tIns="45253" rIns="90508" bIns="45253" numCol="1" anchor="b" anchorCtr="0" compatLnSpc="1">
            <a:prstTxWarp prst="textNoShape">
              <a:avLst/>
            </a:prstTxWarp>
          </a:bodyPr>
          <a:lstStyle>
            <a:lvl1pPr algn="l" defTabSz="905680">
              <a:defRPr sz="1200" b="0">
                <a:latin typeface="Arial" charset="0"/>
              </a:defRPr>
            </a:lvl1pPr>
          </a:lstStyle>
          <a:p>
            <a:pPr>
              <a:defRPr/>
            </a:pPr>
            <a:endParaRPr lang="pt-BR" altLang="pt-BR"/>
          </a:p>
        </p:txBody>
      </p:sp>
      <p:sp>
        <p:nvSpPr>
          <p:cNvPr id="20485" name="Rectangle 5">
            <a:extLst>
              <a:ext uri="{FF2B5EF4-FFF2-40B4-BE49-F238E27FC236}">
                <a16:creationId xmlns:a16="http://schemas.microsoft.com/office/drawing/2014/main" xmlns="" id="{FE818B59-75D5-47A5-B1B1-2C9227BF255F}"/>
              </a:ext>
            </a:extLst>
          </p:cNvPr>
          <p:cNvSpPr>
            <a:spLocks noGrp="1" noChangeArrowheads="1"/>
          </p:cNvSpPr>
          <p:nvPr>
            <p:ph type="sldNum" sz="quarter" idx="3"/>
          </p:nvPr>
        </p:nvSpPr>
        <p:spPr bwMode="auto">
          <a:xfrm>
            <a:off x="3778250" y="9429750"/>
            <a:ext cx="2889250" cy="495300"/>
          </a:xfrm>
          <a:prstGeom prst="rect">
            <a:avLst/>
          </a:prstGeom>
          <a:noFill/>
          <a:ln>
            <a:noFill/>
          </a:ln>
          <a:effectLst/>
          <a:extLst/>
        </p:spPr>
        <p:txBody>
          <a:bodyPr vert="horz" wrap="square" lIns="90508" tIns="45253" rIns="90508" bIns="45253" numCol="1" anchor="b" anchorCtr="0" compatLnSpc="1">
            <a:prstTxWarp prst="textNoShape">
              <a:avLst/>
            </a:prstTxWarp>
          </a:bodyPr>
          <a:lstStyle>
            <a:lvl1pPr algn="r" defTabSz="904875">
              <a:defRPr sz="1200" b="0"/>
            </a:lvl1pPr>
          </a:lstStyle>
          <a:p>
            <a:fld id="{49A8CBB2-577C-4569-BDF9-AAE31144769E}" type="slidenum">
              <a:rPr lang="pt-BR" altLang="pt-BR"/>
              <a:pPr/>
              <a:t>‹nº›</a:t>
            </a:fld>
            <a:endParaRPr lang="pt-BR" altLang="pt-BR"/>
          </a:p>
        </p:txBody>
      </p:sp>
    </p:spTree>
    <p:extLst>
      <p:ext uri="{BB962C8B-B14F-4D97-AF65-F5344CB8AC3E}">
        <p14:creationId xmlns:p14="http://schemas.microsoft.com/office/powerpoint/2010/main" val="10668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4955BBB1-BC39-4C66-B938-3E1E76C5B66B}"/>
              </a:ext>
            </a:extLst>
          </p:cNvPr>
          <p:cNvSpPr>
            <a:spLocks noGrp="1"/>
          </p:cNvSpPr>
          <p:nvPr>
            <p:ph type="hdr" sz="quarter"/>
          </p:nvPr>
        </p:nvSpPr>
        <p:spPr>
          <a:xfrm>
            <a:off x="0" y="0"/>
            <a:ext cx="2890838" cy="495300"/>
          </a:xfrm>
          <a:prstGeom prst="rect">
            <a:avLst/>
          </a:prstGeom>
        </p:spPr>
        <p:txBody>
          <a:bodyPr vert="horz" lIns="90590" tIns="45295" rIns="90590" bIns="45295" rtlCol="0"/>
          <a:lstStyle>
            <a:lvl1pPr algn="l">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xmlns="" id="{9F66D20A-EC8A-42E5-9CC9-21B55B37AC07}"/>
              </a:ext>
            </a:extLst>
          </p:cNvPr>
          <p:cNvSpPr>
            <a:spLocks noGrp="1"/>
          </p:cNvSpPr>
          <p:nvPr>
            <p:ph type="dt" idx="1"/>
          </p:nvPr>
        </p:nvSpPr>
        <p:spPr>
          <a:xfrm>
            <a:off x="3776663" y="0"/>
            <a:ext cx="2890837" cy="495300"/>
          </a:xfrm>
          <a:prstGeom prst="rect">
            <a:avLst/>
          </a:prstGeom>
        </p:spPr>
        <p:txBody>
          <a:bodyPr vert="horz" lIns="90590" tIns="45295" rIns="90590" bIns="45295" rtlCol="0"/>
          <a:lstStyle>
            <a:lvl1pPr algn="r">
              <a:defRPr sz="1200">
                <a:latin typeface="Arial" charset="0"/>
              </a:defRPr>
            </a:lvl1pPr>
          </a:lstStyle>
          <a:p>
            <a:pPr>
              <a:defRPr/>
            </a:pPr>
            <a:fld id="{1FD7EA91-4AEC-48AE-8E14-67D026287ECA}" type="datetimeFigureOut">
              <a:rPr lang="pt-BR"/>
              <a:pPr>
                <a:defRPr/>
              </a:pPr>
              <a:t>27/11/2018</a:t>
            </a:fld>
            <a:endParaRPr lang="pt-BR"/>
          </a:p>
        </p:txBody>
      </p:sp>
      <p:sp>
        <p:nvSpPr>
          <p:cNvPr id="4" name="Espaço Reservado para Imagem de Slide 3">
            <a:extLst>
              <a:ext uri="{FF2B5EF4-FFF2-40B4-BE49-F238E27FC236}">
                <a16:creationId xmlns:a16="http://schemas.microsoft.com/office/drawing/2014/main" xmlns="" id="{980C0A7B-ACF0-4D2A-8B72-1D9743364B50}"/>
              </a:ext>
            </a:extLst>
          </p:cNvPr>
          <p:cNvSpPr>
            <a:spLocks noGrp="1" noRot="1" noChangeAspect="1"/>
          </p:cNvSpPr>
          <p:nvPr>
            <p:ph type="sldImg" idx="2"/>
          </p:nvPr>
        </p:nvSpPr>
        <p:spPr>
          <a:xfrm>
            <a:off x="854075" y="746125"/>
            <a:ext cx="4960938" cy="3722688"/>
          </a:xfrm>
          <a:prstGeom prst="rect">
            <a:avLst/>
          </a:prstGeom>
          <a:noFill/>
          <a:ln w="12700">
            <a:solidFill>
              <a:prstClr val="black"/>
            </a:solidFill>
          </a:ln>
        </p:spPr>
        <p:txBody>
          <a:bodyPr vert="horz" lIns="90590" tIns="45295" rIns="90590" bIns="45295" rtlCol="0" anchor="ctr"/>
          <a:lstStyle/>
          <a:p>
            <a:pPr lvl="0"/>
            <a:endParaRPr lang="pt-BR" noProof="0"/>
          </a:p>
        </p:txBody>
      </p:sp>
      <p:sp>
        <p:nvSpPr>
          <p:cNvPr id="5" name="Espaço Reservado para Anotações 4">
            <a:extLst>
              <a:ext uri="{FF2B5EF4-FFF2-40B4-BE49-F238E27FC236}">
                <a16:creationId xmlns:a16="http://schemas.microsoft.com/office/drawing/2014/main" xmlns="" id="{88465CF9-057B-43C6-B939-DF8F4F976A63}"/>
              </a:ext>
            </a:extLst>
          </p:cNvPr>
          <p:cNvSpPr>
            <a:spLocks noGrp="1"/>
          </p:cNvSpPr>
          <p:nvPr>
            <p:ph type="body" sz="quarter" idx="3"/>
          </p:nvPr>
        </p:nvSpPr>
        <p:spPr>
          <a:xfrm>
            <a:off x="666750" y="4716463"/>
            <a:ext cx="5335588" cy="4464050"/>
          </a:xfrm>
          <a:prstGeom prst="rect">
            <a:avLst/>
          </a:prstGeom>
        </p:spPr>
        <p:txBody>
          <a:bodyPr vert="horz" lIns="90590" tIns="45295" rIns="90590" bIns="45295"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xmlns="" id="{D7A22E1C-AD01-4346-A2BC-923BBF50B1BD}"/>
              </a:ext>
            </a:extLst>
          </p:cNvPr>
          <p:cNvSpPr>
            <a:spLocks noGrp="1"/>
          </p:cNvSpPr>
          <p:nvPr>
            <p:ph type="ftr" sz="quarter" idx="4"/>
          </p:nvPr>
        </p:nvSpPr>
        <p:spPr>
          <a:xfrm>
            <a:off x="0" y="9429750"/>
            <a:ext cx="2890838" cy="495300"/>
          </a:xfrm>
          <a:prstGeom prst="rect">
            <a:avLst/>
          </a:prstGeom>
        </p:spPr>
        <p:txBody>
          <a:bodyPr vert="horz" lIns="90590" tIns="45295" rIns="90590" bIns="45295" rtlCol="0" anchor="b"/>
          <a:lstStyle>
            <a:lvl1pPr algn="l">
              <a:defRPr sz="1200">
                <a:latin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xmlns="" id="{88C02B56-A8A1-4292-A427-A03E4D6652A3}"/>
              </a:ext>
            </a:extLst>
          </p:cNvPr>
          <p:cNvSpPr>
            <a:spLocks noGrp="1"/>
          </p:cNvSpPr>
          <p:nvPr>
            <p:ph type="sldNum" sz="quarter" idx="5"/>
          </p:nvPr>
        </p:nvSpPr>
        <p:spPr>
          <a:xfrm>
            <a:off x="3776663" y="9429750"/>
            <a:ext cx="2890837" cy="495300"/>
          </a:xfrm>
          <a:prstGeom prst="rect">
            <a:avLst/>
          </a:prstGeom>
        </p:spPr>
        <p:txBody>
          <a:bodyPr vert="horz" wrap="square" lIns="90590" tIns="45295" rIns="90590" bIns="45295" numCol="1" anchor="b" anchorCtr="0" compatLnSpc="1">
            <a:prstTxWarp prst="textNoShape">
              <a:avLst/>
            </a:prstTxWarp>
          </a:bodyPr>
          <a:lstStyle>
            <a:lvl1pPr algn="r">
              <a:defRPr sz="1200"/>
            </a:lvl1pPr>
          </a:lstStyle>
          <a:p>
            <a:fld id="{EE51351F-F368-4273-91F7-CEB2EB66B742}" type="slidenum">
              <a:rPr lang="pt-BR" altLang="pt-BR"/>
              <a:pPr/>
              <a:t>‹nº›</a:t>
            </a:fld>
            <a:endParaRPr lang="pt-BR" altLang="pt-BR"/>
          </a:p>
        </p:txBody>
      </p:sp>
    </p:spTree>
    <p:extLst>
      <p:ext uri="{BB962C8B-B14F-4D97-AF65-F5344CB8AC3E}">
        <p14:creationId xmlns:p14="http://schemas.microsoft.com/office/powerpoint/2010/main" val="3499796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E73F5F5C-2FB6-4FF2-9284-D8E092F168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8DF397A-4EFB-45D1-BC1D-3E347E3D62E3}" type="slidenum">
              <a:rPr lang="pt-BR" altLang="pt-BR">
                <a:latin typeface="Arial" panose="020B0604020202020204" pitchFamily="34" charset="0"/>
              </a:rPr>
              <a:pPr algn="r" eaLnBrk="1" hangingPunct="1">
                <a:spcBef>
                  <a:spcPct val="0"/>
                </a:spcBef>
              </a:pPr>
              <a:t>2</a:t>
            </a:fld>
            <a:endParaRPr lang="pt-BR" altLang="pt-BR">
              <a:latin typeface="Arial" panose="020B0604020202020204" pitchFamily="34" charset="0"/>
            </a:endParaRPr>
          </a:p>
        </p:txBody>
      </p:sp>
      <p:sp>
        <p:nvSpPr>
          <p:cNvPr id="61443" name="Rectangle 2">
            <a:extLst>
              <a:ext uri="{FF2B5EF4-FFF2-40B4-BE49-F238E27FC236}">
                <a16:creationId xmlns:a16="http://schemas.microsoft.com/office/drawing/2014/main" xmlns="" id="{777FAB4C-69F1-454C-B996-ADE0F20B13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xmlns="" id="{B6239956-02C5-4686-B26B-3285FE0B39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15A4C28D-73E6-40C9-A88E-273A1596E5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8C6A605-B5C6-4C8F-9C5A-A5E985F50E84}" type="slidenum">
              <a:rPr lang="pt-BR" altLang="pt-BR">
                <a:latin typeface="Arial" panose="020B0604020202020204" pitchFamily="34" charset="0"/>
              </a:rPr>
              <a:pPr algn="r" eaLnBrk="1" hangingPunct="1">
                <a:spcBef>
                  <a:spcPct val="0"/>
                </a:spcBef>
              </a:pPr>
              <a:t>11</a:t>
            </a:fld>
            <a:endParaRPr lang="pt-BR" altLang="pt-BR">
              <a:latin typeface="Arial" panose="020B0604020202020204" pitchFamily="34" charset="0"/>
            </a:endParaRPr>
          </a:p>
        </p:txBody>
      </p:sp>
      <p:sp>
        <p:nvSpPr>
          <p:cNvPr id="70659" name="Rectangle 2">
            <a:extLst>
              <a:ext uri="{FF2B5EF4-FFF2-40B4-BE49-F238E27FC236}">
                <a16:creationId xmlns:a16="http://schemas.microsoft.com/office/drawing/2014/main" xmlns="" id="{C01B11A6-74A8-4265-BF9D-D5185EE14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xmlns="" id="{C67F4D31-7A02-42B1-BEA4-B59571137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2A25C6ED-CDB6-4B80-98AA-5DBECEAB14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6BC173C-D51A-40B7-9389-4B7FEB58AA2F}" type="slidenum">
              <a:rPr lang="pt-BR" altLang="pt-BR">
                <a:latin typeface="Arial" panose="020B0604020202020204" pitchFamily="34" charset="0"/>
              </a:rPr>
              <a:pPr algn="r" eaLnBrk="1" hangingPunct="1">
                <a:spcBef>
                  <a:spcPct val="0"/>
                </a:spcBef>
              </a:pPr>
              <a:t>12</a:t>
            </a:fld>
            <a:endParaRPr lang="pt-BR" altLang="pt-BR">
              <a:latin typeface="Arial" panose="020B0604020202020204" pitchFamily="34" charset="0"/>
            </a:endParaRPr>
          </a:p>
        </p:txBody>
      </p:sp>
      <p:sp>
        <p:nvSpPr>
          <p:cNvPr id="71683" name="Rectangle 2">
            <a:extLst>
              <a:ext uri="{FF2B5EF4-FFF2-40B4-BE49-F238E27FC236}">
                <a16:creationId xmlns:a16="http://schemas.microsoft.com/office/drawing/2014/main" xmlns="" id="{33283782-23B3-43A8-B316-EEEB1F26F0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xmlns="" id="{ED1BB8D1-D8AB-46B8-93FA-7C567AF2A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20323F59-29C0-4DA7-9967-7FE565F92A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1E696-A8DB-4E0D-BD8B-D004A54B6101}" type="slidenum">
              <a:rPr lang="pt-BR" altLang="pt-BR">
                <a:latin typeface="Arial" panose="020B0604020202020204" pitchFamily="34" charset="0"/>
              </a:rPr>
              <a:pPr algn="r" eaLnBrk="1" hangingPunct="1">
                <a:spcBef>
                  <a:spcPct val="0"/>
                </a:spcBef>
              </a:pPr>
              <a:t>13</a:t>
            </a:fld>
            <a:endParaRPr lang="pt-BR" altLang="pt-BR">
              <a:latin typeface="Arial" panose="020B0604020202020204" pitchFamily="34" charset="0"/>
            </a:endParaRPr>
          </a:p>
        </p:txBody>
      </p:sp>
      <p:sp>
        <p:nvSpPr>
          <p:cNvPr id="72707" name="Rectangle 2">
            <a:extLst>
              <a:ext uri="{FF2B5EF4-FFF2-40B4-BE49-F238E27FC236}">
                <a16:creationId xmlns:a16="http://schemas.microsoft.com/office/drawing/2014/main" xmlns="" id="{F1596A47-A648-4353-9852-0DF81EF453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xmlns="" id="{27146D93-5F4B-453D-B7A5-AAD55F0051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1FD45A75-1F62-4E26-AA7F-758FAB2E24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89CCF0-B59B-432A-A150-0F1D9FF36F9C}" type="slidenum">
              <a:rPr lang="pt-BR" altLang="pt-BR">
                <a:latin typeface="Arial" panose="020B0604020202020204" pitchFamily="34" charset="0"/>
              </a:rPr>
              <a:pPr algn="r" eaLnBrk="1" hangingPunct="1">
                <a:spcBef>
                  <a:spcPct val="0"/>
                </a:spcBef>
              </a:pPr>
              <a:t>14</a:t>
            </a:fld>
            <a:endParaRPr lang="pt-BR" altLang="pt-BR">
              <a:latin typeface="Arial" panose="020B0604020202020204" pitchFamily="34" charset="0"/>
            </a:endParaRPr>
          </a:p>
        </p:txBody>
      </p:sp>
      <p:sp>
        <p:nvSpPr>
          <p:cNvPr id="73731" name="Rectangle 2">
            <a:extLst>
              <a:ext uri="{FF2B5EF4-FFF2-40B4-BE49-F238E27FC236}">
                <a16:creationId xmlns:a16="http://schemas.microsoft.com/office/drawing/2014/main" xmlns="" id="{6BE8045D-D3E6-4204-A649-E35BED502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xmlns="" id="{9355D54A-1378-46C7-BF8F-6842D7827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DCEAE519-209C-4953-A8B7-96F33791CC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98AE9C-AF06-477C-A089-989A5176D184}" type="slidenum">
              <a:rPr lang="pt-BR" altLang="pt-BR">
                <a:latin typeface="Arial" panose="020B0604020202020204" pitchFamily="34" charset="0"/>
              </a:rPr>
              <a:pPr algn="r" eaLnBrk="1" hangingPunct="1">
                <a:spcBef>
                  <a:spcPct val="0"/>
                </a:spcBef>
              </a:pPr>
              <a:t>15</a:t>
            </a:fld>
            <a:endParaRPr lang="pt-BR" altLang="pt-BR">
              <a:latin typeface="Arial" panose="020B0604020202020204" pitchFamily="34" charset="0"/>
            </a:endParaRPr>
          </a:p>
        </p:txBody>
      </p:sp>
      <p:sp>
        <p:nvSpPr>
          <p:cNvPr id="74755" name="Rectangle 2">
            <a:extLst>
              <a:ext uri="{FF2B5EF4-FFF2-40B4-BE49-F238E27FC236}">
                <a16:creationId xmlns:a16="http://schemas.microsoft.com/office/drawing/2014/main" xmlns="" id="{AAF539A0-AD3A-4A7C-9FED-8F5DC9B7E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xmlns="" id="{C9CFCE6A-3A6E-4C78-8550-B8E62BE553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0F3015F2-2ACC-4A30-9E9E-923F450AE7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3F167E1-A856-498F-8AE0-CB63892F94C3}" type="slidenum">
              <a:rPr lang="pt-BR" altLang="pt-BR">
                <a:latin typeface="Arial" panose="020B0604020202020204" pitchFamily="34" charset="0"/>
              </a:rPr>
              <a:pPr algn="r" eaLnBrk="1" hangingPunct="1">
                <a:spcBef>
                  <a:spcPct val="0"/>
                </a:spcBef>
              </a:pPr>
              <a:t>16</a:t>
            </a:fld>
            <a:endParaRPr lang="pt-BR" altLang="pt-BR">
              <a:latin typeface="Arial" panose="020B0604020202020204" pitchFamily="34" charset="0"/>
            </a:endParaRPr>
          </a:p>
        </p:txBody>
      </p:sp>
      <p:sp>
        <p:nvSpPr>
          <p:cNvPr id="75779" name="Rectangle 2">
            <a:extLst>
              <a:ext uri="{FF2B5EF4-FFF2-40B4-BE49-F238E27FC236}">
                <a16:creationId xmlns:a16="http://schemas.microsoft.com/office/drawing/2014/main" xmlns="" id="{C319DC50-97E7-4E4A-8E11-C0B098CEF7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xmlns="" id="{8FC6D677-2F9A-4B2E-BFAA-20863181B3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xmlns="" id="{D86CD06A-2A01-481C-86D8-D7FA35AC61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07AE2E-86FC-43C5-9F8F-459012086B8A}" type="slidenum">
              <a:rPr lang="pt-BR" altLang="pt-BR">
                <a:latin typeface="Arial" panose="020B0604020202020204" pitchFamily="34" charset="0"/>
              </a:rPr>
              <a:pPr algn="r" eaLnBrk="1" hangingPunct="1">
                <a:spcBef>
                  <a:spcPct val="0"/>
                </a:spcBef>
              </a:pPr>
              <a:t>17</a:t>
            </a:fld>
            <a:endParaRPr lang="pt-BR" altLang="pt-BR">
              <a:latin typeface="Arial" panose="020B0604020202020204" pitchFamily="34" charset="0"/>
            </a:endParaRPr>
          </a:p>
        </p:txBody>
      </p:sp>
      <p:sp>
        <p:nvSpPr>
          <p:cNvPr id="76803" name="Rectangle 2">
            <a:extLst>
              <a:ext uri="{FF2B5EF4-FFF2-40B4-BE49-F238E27FC236}">
                <a16:creationId xmlns:a16="http://schemas.microsoft.com/office/drawing/2014/main" xmlns="" id="{B44D7B12-BE3D-4F75-A083-AD1B01A59D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xmlns="" id="{54FB1ED2-0F85-41C2-8DFC-F261BA66F5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EEECF4CA-4475-4D63-8B3C-6469D55059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C569C3-DB96-4A2D-B8E2-E8A661654252}" type="slidenum">
              <a:rPr lang="pt-BR" altLang="pt-BR">
                <a:latin typeface="Arial" panose="020B0604020202020204" pitchFamily="34" charset="0"/>
              </a:rPr>
              <a:pPr algn="r" eaLnBrk="1" hangingPunct="1">
                <a:spcBef>
                  <a:spcPct val="0"/>
                </a:spcBef>
              </a:pPr>
              <a:t>18</a:t>
            </a:fld>
            <a:endParaRPr lang="pt-BR" altLang="pt-BR">
              <a:latin typeface="Arial" panose="020B0604020202020204" pitchFamily="34" charset="0"/>
            </a:endParaRPr>
          </a:p>
        </p:txBody>
      </p:sp>
      <p:sp>
        <p:nvSpPr>
          <p:cNvPr id="77827" name="Rectangle 2">
            <a:extLst>
              <a:ext uri="{FF2B5EF4-FFF2-40B4-BE49-F238E27FC236}">
                <a16:creationId xmlns:a16="http://schemas.microsoft.com/office/drawing/2014/main" xmlns="" id="{943CF5CD-58EA-4C96-94E5-E57DF85CD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xmlns="" id="{19CA0EEC-382A-4E72-BB8C-D94C4A0176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xmlns="" id="{45F59690-14B8-4042-8E30-0C67EF1F92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AA25BE-6D54-4709-B3E2-8C5E84DB727B}" type="slidenum">
              <a:rPr lang="pt-BR" altLang="pt-BR">
                <a:latin typeface="Arial" panose="020B0604020202020204" pitchFamily="34" charset="0"/>
              </a:rPr>
              <a:pPr algn="r" eaLnBrk="1" hangingPunct="1">
                <a:spcBef>
                  <a:spcPct val="0"/>
                </a:spcBef>
              </a:pPr>
              <a:t>19</a:t>
            </a:fld>
            <a:endParaRPr lang="pt-BR" altLang="pt-BR">
              <a:latin typeface="Arial" panose="020B0604020202020204" pitchFamily="34" charset="0"/>
            </a:endParaRPr>
          </a:p>
        </p:txBody>
      </p:sp>
      <p:sp>
        <p:nvSpPr>
          <p:cNvPr id="78851" name="Rectangle 2">
            <a:extLst>
              <a:ext uri="{FF2B5EF4-FFF2-40B4-BE49-F238E27FC236}">
                <a16:creationId xmlns:a16="http://schemas.microsoft.com/office/drawing/2014/main" xmlns="" id="{20C5196C-8F88-418D-8B67-C3694A59B7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xmlns="" id="{3871D2C7-68EE-4E9F-BB72-FBF32DACD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B2471F77-41EA-41B3-B61B-07A19CB5EB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9C88FA4-5F76-489F-90BA-AED72498E73D}" type="slidenum">
              <a:rPr lang="pt-BR" altLang="pt-BR">
                <a:latin typeface="Arial" panose="020B0604020202020204" pitchFamily="34" charset="0"/>
              </a:rPr>
              <a:pPr algn="r" eaLnBrk="1" hangingPunct="1">
                <a:spcBef>
                  <a:spcPct val="0"/>
                </a:spcBef>
              </a:pPr>
              <a:t>21</a:t>
            </a:fld>
            <a:endParaRPr lang="pt-BR" altLang="pt-BR">
              <a:latin typeface="Arial" panose="020B0604020202020204" pitchFamily="34" charset="0"/>
            </a:endParaRPr>
          </a:p>
        </p:txBody>
      </p:sp>
      <p:sp>
        <p:nvSpPr>
          <p:cNvPr id="79875" name="Rectangle 2">
            <a:extLst>
              <a:ext uri="{FF2B5EF4-FFF2-40B4-BE49-F238E27FC236}">
                <a16:creationId xmlns:a16="http://schemas.microsoft.com/office/drawing/2014/main" xmlns="" id="{87FBC03F-F2C8-4B14-9F93-DD20D783A3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xmlns="" id="{838DDD4F-0814-457F-9706-9CE5442CA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0BEA8E31-F6F9-4356-BF9B-A7917728EE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8CAE21E-AA51-4FF8-9AB0-D2C0BD2584AF}" type="slidenum">
              <a:rPr lang="pt-BR" altLang="pt-BR">
                <a:latin typeface="Arial" panose="020B0604020202020204" pitchFamily="34" charset="0"/>
              </a:rPr>
              <a:pPr algn="r" eaLnBrk="1" hangingPunct="1">
                <a:spcBef>
                  <a:spcPct val="0"/>
                </a:spcBef>
              </a:pPr>
              <a:t>3</a:t>
            </a:fld>
            <a:endParaRPr lang="pt-BR" altLang="pt-BR">
              <a:latin typeface="Arial" panose="020B0604020202020204" pitchFamily="34" charset="0"/>
            </a:endParaRPr>
          </a:p>
        </p:txBody>
      </p:sp>
      <p:sp>
        <p:nvSpPr>
          <p:cNvPr id="62467" name="Rectangle 2">
            <a:extLst>
              <a:ext uri="{FF2B5EF4-FFF2-40B4-BE49-F238E27FC236}">
                <a16:creationId xmlns:a16="http://schemas.microsoft.com/office/drawing/2014/main" xmlns="" id="{5BED866E-7947-4BE3-85B2-B881135748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xmlns="" id="{0F5D992C-7DBB-4C26-B47D-4383C435C4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E16888BA-B827-405D-900B-1C37533CD6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675B47-D79E-4C23-8A11-A41D8909D323}" type="slidenum">
              <a:rPr lang="pt-BR" altLang="pt-BR">
                <a:latin typeface="Arial" panose="020B0604020202020204" pitchFamily="34" charset="0"/>
              </a:rPr>
              <a:pPr algn="r" eaLnBrk="1" hangingPunct="1">
                <a:spcBef>
                  <a:spcPct val="0"/>
                </a:spcBef>
              </a:pPr>
              <a:t>27</a:t>
            </a:fld>
            <a:endParaRPr lang="pt-BR" altLang="pt-BR">
              <a:latin typeface="Arial" panose="020B0604020202020204" pitchFamily="34" charset="0"/>
            </a:endParaRPr>
          </a:p>
        </p:txBody>
      </p:sp>
      <p:sp>
        <p:nvSpPr>
          <p:cNvPr id="81923" name="Rectangle 2">
            <a:extLst>
              <a:ext uri="{FF2B5EF4-FFF2-40B4-BE49-F238E27FC236}">
                <a16:creationId xmlns:a16="http://schemas.microsoft.com/office/drawing/2014/main" xmlns="" id="{FD215F22-2BDD-4C43-A621-84F1CC3B6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xmlns="" id="{617B5AF6-35B0-4B83-8BC9-C962BBBF7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xmlns="" id="{C853351F-023F-4687-A7F5-2812F26C7C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931BE35C-4C3E-4E89-9892-70BC5E7B51D8}"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28</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947" name="Rectangle 2">
            <a:extLst>
              <a:ext uri="{FF2B5EF4-FFF2-40B4-BE49-F238E27FC236}">
                <a16:creationId xmlns:a16="http://schemas.microsoft.com/office/drawing/2014/main" xmlns="" id="{066CC3A1-16C0-4039-B609-E0362153B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xmlns="" id="{03280D0D-BF82-4B3F-8685-7763F47B68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1864597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86051CDD-5CFF-4A09-A801-1A046E791B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2F84116D-8D89-402B-B420-81E0257F2967}"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29</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971" name="Rectangle 2">
            <a:extLst>
              <a:ext uri="{FF2B5EF4-FFF2-40B4-BE49-F238E27FC236}">
                <a16:creationId xmlns:a16="http://schemas.microsoft.com/office/drawing/2014/main" xmlns="" id="{2C9AAAF9-91E6-460F-AD36-9051E599A6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xmlns="" id="{4B60ECF6-0DE4-41BD-84DC-6CA8A404A6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349148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6A8E8CFE-70BB-418E-9E9F-B322601E83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DD0A4A98-374E-442C-9784-74941642D361}"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30</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995" name="Rectangle 2">
            <a:extLst>
              <a:ext uri="{FF2B5EF4-FFF2-40B4-BE49-F238E27FC236}">
                <a16:creationId xmlns:a16="http://schemas.microsoft.com/office/drawing/2014/main" xmlns="" id="{CDD713E1-388E-4B5C-8DC1-DE2B45DF13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xmlns="" id="{2F2380F6-1CC8-42A0-908F-05FE265F65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39956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C14CF5B1-F17B-4549-A40D-CF332EDF5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F5F7AA21-D1FF-434E-AFF9-1135C0130562}"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31</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019" name="Rectangle 2">
            <a:extLst>
              <a:ext uri="{FF2B5EF4-FFF2-40B4-BE49-F238E27FC236}">
                <a16:creationId xmlns:a16="http://schemas.microsoft.com/office/drawing/2014/main" xmlns="" id="{DCE6BD97-23FA-464F-8A58-745E1E8A61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xmlns="" id="{64D9FE5F-7602-417C-83AF-8AA392A6AD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2717484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xmlns="" id="{1AEF4A08-D138-46C5-96FC-B571EB3805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A9465DE4-0442-4554-BF23-479AB7FBAF5A}"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32</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43" name="Rectangle 2">
            <a:extLst>
              <a:ext uri="{FF2B5EF4-FFF2-40B4-BE49-F238E27FC236}">
                <a16:creationId xmlns:a16="http://schemas.microsoft.com/office/drawing/2014/main" xmlns="" id="{8E4ABE22-223E-4C1E-B11E-43AB1A9099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xmlns="" id="{A1636DA5-66FF-4F69-8EC7-132EE4BE5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369618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66C154CB-B911-454E-893C-2167582073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63B0E843-9B75-41BD-87D2-8D76C786F0D0}" type="slidenum">
              <a:rPr kumimoji="0" lang="pt-BR" altLang="pt-BR"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33</a:t>
            </a:fld>
            <a:endParaRPr kumimoji="0" lang="pt-BR" altLang="pt-BR"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067" name="Rectangle 2">
            <a:extLst>
              <a:ext uri="{FF2B5EF4-FFF2-40B4-BE49-F238E27FC236}">
                <a16:creationId xmlns:a16="http://schemas.microsoft.com/office/drawing/2014/main" xmlns="" id="{E86BD2FB-5226-45F9-93CC-D872977494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xmlns="" id="{59B171F6-094E-4712-82F0-C3159BD3D3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extLst>
      <p:ext uri="{BB962C8B-B14F-4D97-AF65-F5344CB8AC3E}">
        <p14:creationId xmlns:p14="http://schemas.microsoft.com/office/powerpoint/2010/main" val="60387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xmlns="" id="{22EF3355-A4E5-4E01-96F4-ACF80D48C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F27DBF-D2DB-4145-A84B-F1B31733EF60}" type="slidenum">
              <a:rPr lang="pt-BR" altLang="pt-BR">
                <a:latin typeface="Arial" panose="020B0604020202020204" pitchFamily="34" charset="0"/>
              </a:rPr>
              <a:pPr algn="r" eaLnBrk="1" hangingPunct="1">
                <a:spcBef>
                  <a:spcPct val="0"/>
                </a:spcBef>
              </a:pPr>
              <a:t>4</a:t>
            </a:fld>
            <a:endParaRPr lang="pt-BR" altLang="pt-BR">
              <a:latin typeface="Arial" panose="020B0604020202020204" pitchFamily="34" charset="0"/>
            </a:endParaRPr>
          </a:p>
        </p:txBody>
      </p:sp>
      <p:sp>
        <p:nvSpPr>
          <p:cNvPr id="63491" name="Rectangle 2">
            <a:extLst>
              <a:ext uri="{FF2B5EF4-FFF2-40B4-BE49-F238E27FC236}">
                <a16:creationId xmlns:a16="http://schemas.microsoft.com/office/drawing/2014/main" xmlns="" id="{646C33E2-BA26-4244-9327-B44952058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xmlns="" id="{1D7366C6-8137-4FA5-A53F-BA87B11A7D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xmlns="" id="{657CDF72-5BC0-473B-A4AA-EAA6F88DB2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CEA0C2-ADFB-45C5-BF1F-E4A3DA78B2FE}" type="slidenum">
              <a:rPr lang="pt-BR" altLang="pt-BR">
                <a:latin typeface="Arial" panose="020B0604020202020204" pitchFamily="34" charset="0"/>
              </a:rPr>
              <a:pPr algn="r" eaLnBrk="1" hangingPunct="1">
                <a:spcBef>
                  <a:spcPct val="0"/>
                </a:spcBef>
              </a:pPr>
              <a:t>5</a:t>
            </a:fld>
            <a:endParaRPr lang="pt-BR" altLang="pt-BR">
              <a:latin typeface="Arial" panose="020B0604020202020204" pitchFamily="34" charset="0"/>
            </a:endParaRPr>
          </a:p>
        </p:txBody>
      </p:sp>
      <p:sp>
        <p:nvSpPr>
          <p:cNvPr id="64515" name="Rectangle 2">
            <a:extLst>
              <a:ext uri="{FF2B5EF4-FFF2-40B4-BE49-F238E27FC236}">
                <a16:creationId xmlns:a16="http://schemas.microsoft.com/office/drawing/2014/main" xmlns="" id="{C775D71F-385C-436E-8F72-710859CF10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xmlns="" id="{BF3A3D8D-D9FA-4E3B-AC75-09E4D654A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B0D5FE22-FCF6-4A55-8F15-0338CA8BAC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115EE93-1E2A-4DAF-BA71-2EDECAB6613F}" type="slidenum">
              <a:rPr lang="pt-BR" altLang="pt-BR">
                <a:latin typeface="Arial" panose="020B0604020202020204" pitchFamily="34" charset="0"/>
              </a:rPr>
              <a:pPr algn="r" eaLnBrk="1" hangingPunct="1">
                <a:spcBef>
                  <a:spcPct val="0"/>
                </a:spcBef>
              </a:pPr>
              <a:t>6</a:t>
            </a:fld>
            <a:endParaRPr lang="pt-BR" altLang="pt-BR">
              <a:latin typeface="Arial" panose="020B0604020202020204" pitchFamily="34" charset="0"/>
            </a:endParaRPr>
          </a:p>
        </p:txBody>
      </p:sp>
      <p:sp>
        <p:nvSpPr>
          <p:cNvPr id="65539" name="Rectangle 2">
            <a:extLst>
              <a:ext uri="{FF2B5EF4-FFF2-40B4-BE49-F238E27FC236}">
                <a16:creationId xmlns:a16="http://schemas.microsoft.com/office/drawing/2014/main" xmlns="" id="{4D4A4D66-3C9B-46FC-AF5F-C265EFDD7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xmlns="" id="{ACC925A7-50C1-4D2B-9750-11448A2F3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xmlns="" id="{F14D489C-7C86-4F61-9AB2-8E3E300035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88501A-637B-4D9E-9C2A-0A74AB324F3A}" type="slidenum">
              <a:rPr lang="pt-BR" altLang="pt-BR">
                <a:latin typeface="Arial" panose="020B0604020202020204" pitchFamily="34" charset="0"/>
              </a:rPr>
              <a:pPr algn="r" eaLnBrk="1" hangingPunct="1">
                <a:spcBef>
                  <a:spcPct val="0"/>
                </a:spcBef>
              </a:pPr>
              <a:t>7</a:t>
            </a:fld>
            <a:endParaRPr lang="pt-BR" altLang="pt-BR">
              <a:latin typeface="Arial" panose="020B0604020202020204" pitchFamily="34" charset="0"/>
            </a:endParaRPr>
          </a:p>
        </p:txBody>
      </p:sp>
      <p:sp>
        <p:nvSpPr>
          <p:cNvPr id="66563" name="Rectangle 2">
            <a:extLst>
              <a:ext uri="{FF2B5EF4-FFF2-40B4-BE49-F238E27FC236}">
                <a16:creationId xmlns:a16="http://schemas.microsoft.com/office/drawing/2014/main" xmlns="" id="{099C1F61-E91C-4CC6-8C1F-268CE67A12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xmlns="" id="{58474723-749B-4DCA-8B24-44813F8FC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79E26657-636D-41D6-9454-A2E68509D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286BA48-6DFB-4FBD-91E7-87C4DD4A1E40}" type="slidenum">
              <a:rPr lang="pt-BR" altLang="pt-BR">
                <a:latin typeface="Arial" panose="020B0604020202020204" pitchFamily="34" charset="0"/>
              </a:rPr>
              <a:pPr algn="r" eaLnBrk="1" hangingPunct="1">
                <a:spcBef>
                  <a:spcPct val="0"/>
                </a:spcBef>
              </a:pPr>
              <a:t>8</a:t>
            </a:fld>
            <a:endParaRPr lang="pt-BR" altLang="pt-BR">
              <a:latin typeface="Arial" panose="020B0604020202020204" pitchFamily="34" charset="0"/>
            </a:endParaRPr>
          </a:p>
        </p:txBody>
      </p:sp>
      <p:sp>
        <p:nvSpPr>
          <p:cNvPr id="67587" name="Rectangle 2">
            <a:extLst>
              <a:ext uri="{FF2B5EF4-FFF2-40B4-BE49-F238E27FC236}">
                <a16:creationId xmlns:a16="http://schemas.microsoft.com/office/drawing/2014/main" xmlns="" id="{9A614A6D-0B3C-41BA-802F-7AFBFCF54E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xmlns="" id="{96222B03-714A-401B-9E55-7B66120456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59718805-D5F6-44DB-8E17-419B14AC7D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E2F34D5-6475-42AD-B423-282F76B6FC5A}" type="slidenum">
              <a:rPr lang="pt-BR" altLang="pt-BR">
                <a:latin typeface="Arial" panose="020B0604020202020204" pitchFamily="34" charset="0"/>
              </a:rPr>
              <a:pPr algn="r" eaLnBrk="1" hangingPunct="1">
                <a:spcBef>
                  <a:spcPct val="0"/>
                </a:spcBef>
              </a:pPr>
              <a:t>9</a:t>
            </a:fld>
            <a:endParaRPr lang="pt-BR" altLang="pt-BR">
              <a:latin typeface="Arial" panose="020B0604020202020204" pitchFamily="34" charset="0"/>
            </a:endParaRPr>
          </a:p>
        </p:txBody>
      </p:sp>
      <p:sp>
        <p:nvSpPr>
          <p:cNvPr id="68611" name="Rectangle 2">
            <a:extLst>
              <a:ext uri="{FF2B5EF4-FFF2-40B4-BE49-F238E27FC236}">
                <a16:creationId xmlns:a16="http://schemas.microsoft.com/office/drawing/2014/main" xmlns="" id="{EC891132-1EBD-408F-B3EF-0A320B1516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xmlns="" id="{EB7EED9D-D110-4E96-BF6C-4CD404F0A6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2DE283CB-B394-4AB1-9A6E-58A14AB12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7263" eaLnBrk="0" hangingPunct="0">
              <a:spcBef>
                <a:spcPct val="30000"/>
              </a:spcBef>
              <a:defRPr sz="1200">
                <a:solidFill>
                  <a:schemeClr val="tx1"/>
                </a:solidFill>
                <a:latin typeface="Calibri" panose="020F0502020204030204" pitchFamily="34" charset="0"/>
              </a:defRPr>
            </a:lvl1pPr>
            <a:lvl2pPr marL="742950" indent="-285750" algn="l" defTabSz="957263" eaLnBrk="0" hangingPunct="0">
              <a:spcBef>
                <a:spcPct val="30000"/>
              </a:spcBef>
              <a:defRPr sz="1200">
                <a:solidFill>
                  <a:schemeClr val="tx1"/>
                </a:solidFill>
                <a:latin typeface="Calibri" panose="020F0502020204030204" pitchFamily="34" charset="0"/>
              </a:defRPr>
            </a:lvl2pPr>
            <a:lvl3pPr marL="1143000" indent="-228600" algn="l" defTabSz="957263" eaLnBrk="0" hangingPunct="0">
              <a:spcBef>
                <a:spcPct val="30000"/>
              </a:spcBef>
              <a:defRPr sz="1200">
                <a:solidFill>
                  <a:schemeClr val="tx1"/>
                </a:solidFill>
                <a:latin typeface="Calibri" panose="020F0502020204030204" pitchFamily="34" charset="0"/>
              </a:defRPr>
            </a:lvl3pPr>
            <a:lvl4pPr marL="1600200" indent="-228600" algn="l" defTabSz="957263" eaLnBrk="0" hangingPunct="0">
              <a:spcBef>
                <a:spcPct val="30000"/>
              </a:spcBef>
              <a:defRPr sz="1200">
                <a:solidFill>
                  <a:schemeClr val="tx1"/>
                </a:solidFill>
                <a:latin typeface="Calibri" panose="020F0502020204030204" pitchFamily="34" charset="0"/>
              </a:defRPr>
            </a:lvl4pPr>
            <a:lvl5pPr marL="2057400" indent="-228600" algn="l" defTabSz="957263" eaLnBrk="0" hangingPunct="0">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8C637FF-7076-46F1-A7C9-C00C44AD7BCA}" type="slidenum">
              <a:rPr lang="pt-BR" altLang="pt-BR">
                <a:latin typeface="Arial" panose="020B0604020202020204" pitchFamily="34" charset="0"/>
              </a:rPr>
              <a:pPr algn="r" eaLnBrk="1" hangingPunct="1">
                <a:spcBef>
                  <a:spcPct val="0"/>
                </a:spcBef>
              </a:pPr>
              <a:t>10</a:t>
            </a:fld>
            <a:endParaRPr lang="pt-BR" altLang="pt-BR">
              <a:latin typeface="Arial" panose="020B0604020202020204" pitchFamily="34" charset="0"/>
            </a:endParaRPr>
          </a:p>
        </p:txBody>
      </p:sp>
      <p:sp>
        <p:nvSpPr>
          <p:cNvPr id="69635" name="Rectangle 2">
            <a:extLst>
              <a:ext uri="{FF2B5EF4-FFF2-40B4-BE49-F238E27FC236}">
                <a16:creationId xmlns:a16="http://schemas.microsoft.com/office/drawing/2014/main" xmlns="" id="{33DC77C1-A0F6-48E7-9A2D-6459592C9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xmlns="" id="{290B8E23-B863-414C-A6A4-0CD08F67B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2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46359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4079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38588"/>
            <a:ext cx="4038600" cy="2187575"/>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4674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2"/>
          <p:cNvSpPr>
            <a:spLocks noGrp="1"/>
          </p:cNvSpPr>
          <p:nvPr>
            <p:ph type="body" sz="half" idx="1"/>
          </p:nvPr>
        </p:nvSpPr>
        <p:spPr>
          <a:xfrm>
            <a:off x="457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0117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xmlns="" id="{70B7FCC8-4D5E-42A6-BB77-6D843C59C4B4}"/>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pt-BR"/>
          </a:p>
        </p:txBody>
      </p:sp>
      <p:sp>
        <p:nvSpPr>
          <p:cNvPr id="5" name="Rectangle 5">
            <a:extLst>
              <a:ext uri="{FF2B5EF4-FFF2-40B4-BE49-F238E27FC236}">
                <a16:creationId xmlns:a16="http://schemas.microsoft.com/office/drawing/2014/main" xmlns="" id="{9119AFB4-D8AB-4704-9350-43801D5BF24B}"/>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pt-BR"/>
          </a:p>
        </p:txBody>
      </p:sp>
      <p:sp>
        <p:nvSpPr>
          <p:cNvPr id="6" name="Rectangle 6">
            <a:extLst>
              <a:ext uri="{FF2B5EF4-FFF2-40B4-BE49-F238E27FC236}">
                <a16:creationId xmlns:a16="http://schemas.microsoft.com/office/drawing/2014/main" xmlns="" id="{11890F12-15C0-426F-B5AA-7C07C582337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071DF71-1D6F-4E78-872F-406148946162}" type="slidenum">
              <a:rPr lang="pt-BR" altLang="pt-BR"/>
              <a:pPr/>
              <a:t>‹nº›</a:t>
            </a:fld>
            <a:endParaRPr lang="pt-BR" altLang="pt-BR"/>
          </a:p>
        </p:txBody>
      </p:sp>
    </p:spTree>
    <p:extLst>
      <p:ext uri="{BB962C8B-B14F-4D97-AF65-F5344CB8AC3E}">
        <p14:creationId xmlns:p14="http://schemas.microsoft.com/office/powerpoint/2010/main" val="3840597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94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9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4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81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775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8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369639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28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val="100320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val="2025573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85316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626118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38588"/>
            <a:ext cx="4038600" cy="2187575"/>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240656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2"/>
          <p:cNvSpPr>
            <a:spLocks noGrp="1"/>
          </p:cNvSpPr>
          <p:nvPr>
            <p:ph type="body" sz="half" idx="1"/>
          </p:nvPr>
        </p:nvSpPr>
        <p:spPr>
          <a:xfrm>
            <a:off x="457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762351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6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58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15067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418310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1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val="380098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Tree>
    <p:extLst>
      <p:ext uri="{BB962C8B-B14F-4D97-AF65-F5344CB8AC3E}">
        <p14:creationId xmlns:p14="http://schemas.microsoft.com/office/powerpoint/2010/main" val="26521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a:extLst>
              <a:ext uri="{FF2B5EF4-FFF2-40B4-BE49-F238E27FC236}">
                <a16:creationId xmlns:a16="http://schemas.microsoft.com/office/drawing/2014/main" xmlns="" id="{3CE4AAE7-05A5-4E19-80DC-6F008220AE08}"/>
              </a:ext>
            </a:extLst>
          </p:cNvPr>
          <p:cNvSpPr>
            <a:spLocks noChangeShapeType="1"/>
          </p:cNvSpPr>
          <p:nvPr userDrawn="1"/>
        </p:nvSpPr>
        <p:spPr bwMode="auto">
          <a:xfrm>
            <a:off x="71438" y="836613"/>
            <a:ext cx="8748712" cy="0"/>
          </a:xfrm>
          <a:prstGeom prst="line">
            <a:avLst/>
          </a:prstGeom>
          <a:noFill/>
          <a:ln w="57150">
            <a:solidFill>
              <a:srgbClr val="FFCC66"/>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027" name="Imagem 6" descr="mapa2.gif">
            <a:extLst>
              <a:ext uri="{FF2B5EF4-FFF2-40B4-BE49-F238E27FC236}">
                <a16:creationId xmlns:a16="http://schemas.microsoft.com/office/drawing/2014/main" xmlns="" id="{06343BD8-A634-436F-A155-9199EDEDA78E}"/>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08850" y="44450"/>
            <a:ext cx="16986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ecsemfundo">
            <a:extLst>
              <a:ext uri="{FF2B5EF4-FFF2-40B4-BE49-F238E27FC236}">
                <a16:creationId xmlns:a16="http://schemas.microsoft.com/office/drawing/2014/main" xmlns="" id="{BAE250BB-76A8-4C4C-B8DB-1D2C9EEE1D77}"/>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9388" y="6308725"/>
            <a:ext cx="7921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a:extLst>
              <a:ext uri="{FF2B5EF4-FFF2-40B4-BE49-F238E27FC236}">
                <a16:creationId xmlns:a16="http://schemas.microsoft.com/office/drawing/2014/main" xmlns="" id="{936C1903-6F47-4098-958D-2BEAAF350F3A}"/>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812088" y="6270625"/>
            <a:ext cx="11858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52" r:id="rId1"/>
    <p:sldLayoutId id="2147486853" r:id="rId2"/>
    <p:sldLayoutId id="2147486854" r:id="rId3"/>
    <p:sldLayoutId id="2147486855" r:id="rId4"/>
    <p:sldLayoutId id="2147486856" r:id="rId5"/>
    <p:sldLayoutId id="2147486857" r:id="rId6"/>
    <p:sldLayoutId id="2147486858" r:id="rId7"/>
    <p:sldLayoutId id="2147486859" r:id="rId8"/>
    <p:sldLayoutId id="2147486860" r:id="rId9"/>
    <p:sldLayoutId id="2147486861" r:id="rId10"/>
    <p:sldLayoutId id="2147486862" r:id="rId11"/>
    <p:sldLayoutId id="2147486863" r:id="rId12"/>
    <p:sldLayoutId id="2147486864" r:id="rId13"/>
    <p:sldLayoutId id="214748687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8">
            <a:extLst>
              <a:ext uri="{FF2B5EF4-FFF2-40B4-BE49-F238E27FC236}">
                <a16:creationId xmlns:a16="http://schemas.microsoft.com/office/drawing/2014/main" xmlns="" id="{1A6E9E3D-4CA1-4552-997C-5B96166FA448}"/>
              </a:ext>
            </a:extLst>
          </p:cNvPr>
          <p:cNvSpPr>
            <a:spLocks noChangeShapeType="1"/>
          </p:cNvSpPr>
          <p:nvPr userDrawn="1"/>
        </p:nvSpPr>
        <p:spPr bwMode="auto">
          <a:xfrm>
            <a:off x="71438" y="836613"/>
            <a:ext cx="8748712" cy="0"/>
          </a:xfrm>
          <a:prstGeom prst="line">
            <a:avLst/>
          </a:prstGeom>
          <a:noFill/>
          <a:ln w="57150">
            <a:solidFill>
              <a:srgbClr val="FFCC66"/>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2051" name="Imagem 6" descr="mapa2.gif">
            <a:extLst>
              <a:ext uri="{FF2B5EF4-FFF2-40B4-BE49-F238E27FC236}">
                <a16:creationId xmlns:a16="http://schemas.microsoft.com/office/drawing/2014/main" xmlns="" id="{00D89497-FDF4-4E18-BFD0-92AE035F91AC}"/>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08850" y="44450"/>
            <a:ext cx="16986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 descr="mecsemfundo">
            <a:extLst>
              <a:ext uri="{FF2B5EF4-FFF2-40B4-BE49-F238E27FC236}">
                <a16:creationId xmlns:a16="http://schemas.microsoft.com/office/drawing/2014/main" xmlns="" id="{688F3557-6DE2-4159-A6DA-FAB07311973A}"/>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9388" y="6308725"/>
            <a:ext cx="7921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a:extLst>
              <a:ext uri="{FF2B5EF4-FFF2-40B4-BE49-F238E27FC236}">
                <a16:creationId xmlns:a16="http://schemas.microsoft.com/office/drawing/2014/main" xmlns="" id="{A83B1440-C9F4-46D8-A079-644CC8A9B5EE}"/>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812088" y="6270625"/>
            <a:ext cx="11858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65" r:id="rId1"/>
    <p:sldLayoutId id="2147486866" r:id="rId2"/>
    <p:sldLayoutId id="2147486867" r:id="rId3"/>
    <p:sldLayoutId id="2147486868" r:id="rId4"/>
    <p:sldLayoutId id="2147486869" r:id="rId5"/>
    <p:sldLayoutId id="2147486870" r:id="rId6"/>
    <p:sldLayoutId id="2147486871" r:id="rId7"/>
    <p:sldLayoutId id="2147486872" r:id="rId8"/>
    <p:sldLayoutId id="2147486873" r:id="rId9"/>
    <p:sldLayoutId id="2147486874" r:id="rId10"/>
    <p:sldLayoutId id="2147486875" r:id="rId11"/>
    <p:sldLayoutId id="2147486876" r:id="rId12"/>
    <p:sldLayoutId id="2147486877" r:id="rId13"/>
    <p:sldLayoutId id="214748687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imec.mec.gov.br/"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7.xml"/><Relationship Id="rId7" Type="http://schemas.openxmlformats.org/officeDocument/2006/relationships/oleObject" Target="../embeddings/Microsoft_Excel_97-2003_Worksheet1.xls"/><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1.xml"/><Relationship Id="rId7" Type="http://schemas.openxmlformats.org/officeDocument/2006/relationships/oleObject" Target="../embeddings/Microsoft_Excel_97-2003_Worksheet2.xls"/><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2.xml"/><Relationship Id="rId7" Type="http://schemas.openxmlformats.org/officeDocument/2006/relationships/oleObject" Target="../embeddings/Microsoft_Excel_97-2003_Worksheet3.xls"/><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5.xml"/><Relationship Id="rId7" Type="http://schemas.openxmlformats.org/officeDocument/2006/relationships/oleObject" Target="../embeddings/Microsoft_Excel_97-2003_Worksheet4.xls"/><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6.xml"/><Relationship Id="rId7" Type="http://schemas.openxmlformats.org/officeDocument/2006/relationships/oleObject" Target="../embeddings/Microsoft_Excel_97-2003_Worksheet5.xls"/><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xmlns="" id="{97D52CC0-C223-4ADF-98FF-F881650A1F88}"/>
              </a:ext>
            </a:extLst>
          </p:cNvPr>
          <p:cNvSpPr>
            <a:spLocks noChangeArrowheads="1"/>
          </p:cNvSpPr>
          <p:nvPr/>
        </p:nvSpPr>
        <p:spPr bwMode="auto">
          <a:xfrm>
            <a:off x="-15875" y="0"/>
            <a:ext cx="9151938" cy="35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pt-BR" altLang="pt-BR"/>
          </a:p>
        </p:txBody>
      </p:sp>
      <p:sp>
        <p:nvSpPr>
          <p:cNvPr id="5" name="Rectangle 6">
            <a:extLst>
              <a:ext uri="{FF2B5EF4-FFF2-40B4-BE49-F238E27FC236}">
                <a16:creationId xmlns:a16="http://schemas.microsoft.com/office/drawing/2014/main" xmlns="" id="{7C63ABD8-D323-4B7D-AFA2-0316924F936F}"/>
              </a:ext>
            </a:extLst>
          </p:cNvPr>
          <p:cNvSpPr>
            <a:spLocks noChangeArrowheads="1"/>
          </p:cNvSpPr>
          <p:nvPr/>
        </p:nvSpPr>
        <p:spPr bwMode="auto">
          <a:xfrm>
            <a:off x="457200" y="4149725"/>
            <a:ext cx="8229600" cy="1384300"/>
          </a:xfrm>
          <a:prstGeom prst="rect">
            <a:avLst/>
          </a:prstGeom>
          <a:noFill/>
          <a:ln>
            <a:noFill/>
          </a:ln>
          <a:effectLst/>
          <a:extLst/>
        </p:spPr>
        <p:txBody>
          <a:bodyPr/>
          <a:lstStyle/>
          <a:p>
            <a:pPr eaLnBrk="0" hangingPunct="0">
              <a:defRPr/>
            </a:pPr>
            <a:r>
              <a:rPr lang="pt-BR" sz="2800" i="1" dirty="0">
                <a:solidFill>
                  <a:srgbClr val="002060"/>
                </a:solidFill>
                <a:effectLst>
                  <a:outerShdw blurRad="38100" dist="38100" dir="2700000" algn="tl">
                    <a:srgbClr val="000000">
                      <a:alpha val="43137"/>
                    </a:srgbClr>
                  </a:outerShdw>
                </a:effectLst>
                <a:latin typeface="+mn-lt"/>
              </a:rPr>
              <a:t>O NUTRICIONISTA NO PNAE</a:t>
            </a:r>
          </a:p>
          <a:p>
            <a:pPr eaLnBrk="0" hangingPunct="0">
              <a:defRPr/>
            </a:pPr>
            <a:r>
              <a:rPr lang="pt-BR" sz="2800" i="1" dirty="0">
                <a:solidFill>
                  <a:srgbClr val="002060"/>
                </a:solidFill>
                <a:effectLst>
                  <a:outerShdw blurRad="38100" dist="38100" dir="2700000" algn="tl">
                    <a:srgbClr val="000000">
                      <a:alpha val="43137"/>
                    </a:srgbClr>
                  </a:outerShdw>
                </a:effectLst>
                <a:latin typeface="+mn-lt"/>
              </a:rPr>
              <a:t>VI Jornada de Atualização Técnica dos Fiscais do Sistema CFN/CRN</a:t>
            </a:r>
          </a:p>
          <a:p>
            <a:pPr eaLnBrk="0" hangingPunct="0">
              <a:defRPr/>
            </a:pPr>
            <a:endParaRPr lang="pt-BR" sz="2800" i="1" dirty="0">
              <a:solidFill>
                <a:srgbClr val="002060"/>
              </a:solidFill>
              <a:effectLst>
                <a:outerShdw blurRad="38100" dist="38100" dir="2700000" algn="tl">
                  <a:srgbClr val="000000">
                    <a:alpha val="43137"/>
                  </a:srgbClr>
                </a:outerShdw>
              </a:effectLst>
              <a:latin typeface="+mn-lt"/>
            </a:endParaRPr>
          </a:p>
          <a:p>
            <a:pPr eaLnBrk="0" hangingPunct="0">
              <a:defRPr/>
            </a:pPr>
            <a:endParaRPr lang="pt-BR" sz="2800" i="1" dirty="0">
              <a:solidFill>
                <a:srgbClr val="002060"/>
              </a:solidFill>
              <a:effectLst>
                <a:outerShdw blurRad="38100" dist="38100" dir="2700000" algn="tl">
                  <a:srgbClr val="000000">
                    <a:alpha val="43137"/>
                  </a:srgbClr>
                </a:outerShdw>
              </a:effectLst>
              <a:latin typeface="+mn-lt"/>
            </a:endParaRPr>
          </a:p>
          <a:p>
            <a:pPr eaLnBrk="0" hangingPunct="0">
              <a:defRPr/>
            </a:pPr>
            <a:r>
              <a:rPr lang="pt-BR" sz="2800" i="1" dirty="0">
                <a:solidFill>
                  <a:srgbClr val="002060"/>
                </a:solidFill>
                <a:effectLst>
                  <a:outerShdw blurRad="38100" dist="38100" dir="2700000" algn="tl">
                    <a:srgbClr val="000000">
                      <a:alpha val="43137"/>
                    </a:srgbClr>
                  </a:outerShdw>
                </a:effectLst>
                <a:latin typeface="+mn-lt"/>
              </a:rPr>
              <a:t/>
            </a:r>
            <a:br>
              <a:rPr lang="pt-BR" sz="2800" i="1" dirty="0">
                <a:solidFill>
                  <a:srgbClr val="002060"/>
                </a:solidFill>
                <a:effectLst>
                  <a:outerShdw blurRad="38100" dist="38100" dir="2700000" algn="tl">
                    <a:srgbClr val="000000">
                      <a:alpha val="43137"/>
                    </a:srgbClr>
                  </a:outerShdw>
                </a:effectLst>
                <a:latin typeface="+mn-lt"/>
              </a:rPr>
            </a:br>
            <a:endParaRPr lang="en-US" sz="2800" i="1" dirty="0">
              <a:solidFill>
                <a:srgbClr val="002060"/>
              </a:solidFill>
              <a:effectLst>
                <a:outerShdw blurRad="38100" dist="38100" dir="2700000" algn="tl">
                  <a:srgbClr val="000000">
                    <a:alpha val="43137"/>
                  </a:srgbClr>
                </a:outerShdw>
              </a:effectLst>
              <a:latin typeface="+mn-lt"/>
            </a:endParaRPr>
          </a:p>
        </p:txBody>
      </p:sp>
      <p:sp>
        <p:nvSpPr>
          <p:cNvPr id="4100" name="CaixaDeTexto 1">
            <a:extLst>
              <a:ext uri="{FF2B5EF4-FFF2-40B4-BE49-F238E27FC236}">
                <a16:creationId xmlns:a16="http://schemas.microsoft.com/office/drawing/2014/main" xmlns="" id="{827E3C48-7DFC-4319-9520-BC4308E25BA9}"/>
              </a:ext>
            </a:extLst>
          </p:cNvPr>
          <p:cNvSpPr txBox="1">
            <a:spLocks noChangeArrowheads="1"/>
          </p:cNvSpPr>
          <p:nvPr/>
        </p:nvSpPr>
        <p:spPr bwMode="auto">
          <a:xfrm>
            <a:off x="490538" y="5957888"/>
            <a:ext cx="2881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pt-BR" altLang="pt-BR"/>
          </a:p>
        </p:txBody>
      </p:sp>
      <p:pic>
        <p:nvPicPr>
          <p:cNvPr id="4101" name="Imagem 5">
            <a:extLst>
              <a:ext uri="{FF2B5EF4-FFF2-40B4-BE49-F238E27FC236}">
                <a16:creationId xmlns:a16="http://schemas.microsoft.com/office/drawing/2014/main" xmlns="" id="{45D40AE8-FAA3-4D8E-9B18-B1DD34DF32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xmlns="" id="{341C5E34-CDF5-4062-8983-7D7D26F58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9438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3" name="Picture 73" descr="Z:\Publicidade\2015\Folders padronizados\portfolio\fotos selecionadas\alimentacao\Foto (5).jpg">
            <a:extLst>
              <a:ext uri="{FF2B5EF4-FFF2-40B4-BE49-F238E27FC236}">
                <a16:creationId xmlns:a16="http://schemas.microsoft.com/office/drawing/2014/main" xmlns="" id="{30595256-2593-4025-957F-F8C5372B9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0"/>
            <a:ext cx="91757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5585AD74-D220-4258-9D19-0A07524D570A}"/>
              </a:ext>
            </a:extLst>
          </p:cNvPr>
          <p:cNvSpPr txBox="1"/>
          <p:nvPr/>
        </p:nvSpPr>
        <p:spPr>
          <a:xfrm>
            <a:off x="250825" y="209550"/>
            <a:ext cx="713105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cadastro de nutricionistas atual</a:t>
            </a:r>
          </a:p>
        </p:txBody>
      </p:sp>
      <p:pic>
        <p:nvPicPr>
          <p:cNvPr id="13315" name="Imagem 4">
            <a:extLst>
              <a:ext uri="{FF2B5EF4-FFF2-40B4-BE49-F238E27FC236}">
                <a16:creationId xmlns:a16="http://schemas.microsoft.com/office/drawing/2014/main" xmlns="" id="{3D430EC3-CCA6-40D8-9FC9-76DE57A1F7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a:extLst>
              <a:ext uri="{FF2B5EF4-FFF2-40B4-BE49-F238E27FC236}">
                <a16:creationId xmlns:a16="http://schemas.microsoft.com/office/drawing/2014/main" xmlns="" id="{9C5877BE-7EF4-49A7-B65A-A053F24DE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3317" name="Conector de seta reta 6">
            <a:extLst>
              <a:ext uri="{FF2B5EF4-FFF2-40B4-BE49-F238E27FC236}">
                <a16:creationId xmlns:a16="http://schemas.microsoft.com/office/drawing/2014/main" xmlns="" id="{9B010457-E16A-468D-8CBC-D60454EAAA8D}"/>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CaixaDeTexto 1">
            <a:extLst>
              <a:ext uri="{FF2B5EF4-FFF2-40B4-BE49-F238E27FC236}">
                <a16:creationId xmlns:a16="http://schemas.microsoft.com/office/drawing/2014/main" xmlns="" id="{6F07670C-0C6F-4BD1-AAD5-CD5E63821B77}"/>
              </a:ext>
            </a:extLst>
          </p:cNvPr>
          <p:cNvSpPr txBox="1">
            <a:spLocks noChangeArrowheads="1"/>
          </p:cNvSpPr>
          <p:nvPr/>
        </p:nvSpPr>
        <p:spPr bwMode="auto">
          <a:xfrm>
            <a:off x="2012950" y="1117600"/>
            <a:ext cx="4033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defRPr/>
            </a:pPr>
            <a:r>
              <a:rPr lang="pt-BR" sz="2400" dirty="0">
                <a:effectLst>
                  <a:outerShdw blurRad="38100" dist="38100" dir="2700000" algn="tl">
                    <a:srgbClr val="000000">
                      <a:alpha val="43137"/>
                    </a:srgbClr>
                  </a:outerShdw>
                </a:effectLst>
              </a:rPr>
              <a:t>ETAPAS E STATUS</a:t>
            </a:r>
          </a:p>
        </p:txBody>
      </p:sp>
      <p:graphicFrame>
        <p:nvGraphicFramePr>
          <p:cNvPr id="3" name="Tabela 2">
            <a:extLst>
              <a:ext uri="{FF2B5EF4-FFF2-40B4-BE49-F238E27FC236}">
                <a16:creationId xmlns:a16="http://schemas.microsoft.com/office/drawing/2014/main" xmlns="" id="{312635C2-4ED9-4023-8651-E5D90422FBD9}"/>
              </a:ext>
            </a:extLst>
          </p:cNvPr>
          <p:cNvGraphicFramePr>
            <a:graphicFrameLocks noGrp="1"/>
          </p:cNvGraphicFramePr>
          <p:nvPr/>
        </p:nvGraphicFramePr>
        <p:xfrm>
          <a:off x="250825" y="1628775"/>
          <a:ext cx="8642350" cy="3960814"/>
        </p:xfrm>
        <a:graphic>
          <a:graphicData uri="http://schemas.openxmlformats.org/drawingml/2006/table">
            <a:tbl>
              <a:tblPr firstRow="1" bandRow="1">
                <a:tableStyleId>{1E171933-4619-4E11-9A3F-F7608DF75F80}</a:tableStyleId>
              </a:tblPr>
              <a:tblGrid>
                <a:gridCol w="4321175">
                  <a:extLst>
                    <a:ext uri="{9D8B030D-6E8A-4147-A177-3AD203B41FA5}">
                      <a16:colId xmlns:a16="http://schemas.microsoft.com/office/drawing/2014/main" xmlns="" val="20000"/>
                    </a:ext>
                  </a:extLst>
                </a:gridCol>
                <a:gridCol w="4321175">
                  <a:extLst>
                    <a:ext uri="{9D8B030D-6E8A-4147-A177-3AD203B41FA5}">
                      <a16:colId xmlns:a16="http://schemas.microsoft.com/office/drawing/2014/main" xmlns="" val="20001"/>
                    </a:ext>
                  </a:extLst>
                </a:gridCol>
              </a:tblGrid>
              <a:tr h="757022">
                <a:tc>
                  <a:txBody>
                    <a:bodyPr/>
                    <a:lstStyle/>
                    <a:p>
                      <a:pPr algn="ctr"/>
                      <a:r>
                        <a:rPr lang="pt-BR" sz="1800" dirty="0"/>
                        <a:t>ETAPAS</a:t>
                      </a:r>
                    </a:p>
                  </a:txBody>
                  <a:tcPr marL="91460" marR="91460" marT="45728" marB="45728"/>
                </a:tc>
                <a:tc>
                  <a:txBody>
                    <a:bodyPr/>
                    <a:lstStyle/>
                    <a:p>
                      <a:pPr algn="ctr"/>
                      <a:r>
                        <a:rPr lang="pt-BR" sz="1800" dirty="0"/>
                        <a:t>STATUS</a:t>
                      </a:r>
                    </a:p>
                  </a:txBody>
                  <a:tcPr marL="91460" marR="91460" marT="45728" marB="45728"/>
                </a:tc>
                <a:extLst>
                  <a:ext uri="{0D108BD9-81ED-4DB2-BD59-A6C34878D82A}">
                    <a16:rowId xmlns:a16="http://schemas.microsoft.com/office/drawing/2014/main" xmlns="" val="10000"/>
                  </a:ext>
                </a:extLst>
              </a:tr>
              <a:tr h="660428">
                <a:tc>
                  <a:txBody>
                    <a:bodyPr/>
                    <a:lstStyle/>
                    <a:p>
                      <a:pPr marL="342900" indent="-342900" algn="just">
                        <a:buAutoNum type="arabicPeriod"/>
                      </a:pPr>
                      <a:r>
                        <a:rPr lang="pt-BR" sz="1800" dirty="0"/>
                        <a:t>GESTOR CADASTRA</a:t>
                      </a:r>
                    </a:p>
                    <a:p>
                      <a:pPr marL="0" indent="0" algn="just">
                        <a:buNone/>
                      </a:pPr>
                      <a:r>
                        <a:rPr lang="pt-BR" sz="1800" dirty="0"/>
                        <a:t>PROFISSIONAL</a:t>
                      </a:r>
                    </a:p>
                  </a:txBody>
                  <a:tcPr marL="91460" marR="91460" marT="45728" marB="45728"/>
                </a:tc>
                <a:tc>
                  <a:txBody>
                    <a:bodyPr/>
                    <a:lstStyle/>
                    <a:p>
                      <a:pPr algn="just"/>
                      <a:r>
                        <a:rPr lang="pt-BR" sz="1800" dirty="0"/>
                        <a:t>PENDENTE DE VALIDAÇÃO</a:t>
                      </a:r>
                    </a:p>
                  </a:txBody>
                  <a:tcPr marL="91460" marR="91460" marT="45728" marB="45728"/>
                </a:tc>
                <a:extLst>
                  <a:ext uri="{0D108BD9-81ED-4DB2-BD59-A6C34878D82A}">
                    <a16:rowId xmlns:a16="http://schemas.microsoft.com/office/drawing/2014/main" xmlns="" val="10001"/>
                  </a:ext>
                </a:extLst>
              </a:tr>
              <a:tr h="708725">
                <a:tc>
                  <a:txBody>
                    <a:bodyPr/>
                    <a:lstStyle/>
                    <a:p>
                      <a:pPr marL="0" indent="0" algn="just">
                        <a:buNone/>
                      </a:pPr>
                      <a:r>
                        <a:rPr lang="pt-BR" sz="1800" dirty="0"/>
                        <a:t>2. NUTRICIONISTA APENAS VALIDA O VÍCULO COM A EEX</a:t>
                      </a:r>
                    </a:p>
                  </a:txBody>
                  <a:tcPr marL="91460" marR="91460" marT="45728" marB="45728"/>
                </a:tc>
                <a:tc>
                  <a:txBody>
                    <a:bodyPr/>
                    <a:lstStyle/>
                    <a:p>
                      <a:pPr algn="just"/>
                      <a:r>
                        <a:rPr lang="pt-BR" sz="1800" dirty="0"/>
                        <a:t>VINCULO VALIDADO</a:t>
                      </a:r>
                    </a:p>
                  </a:txBody>
                  <a:tcPr marL="91460" marR="91460" marT="45728" marB="45728"/>
                </a:tc>
                <a:extLst>
                  <a:ext uri="{0D108BD9-81ED-4DB2-BD59-A6C34878D82A}">
                    <a16:rowId xmlns:a16="http://schemas.microsoft.com/office/drawing/2014/main" xmlns="" val="10002"/>
                  </a:ext>
                </a:extLst>
              </a:tr>
              <a:tr h="1077617">
                <a:tc>
                  <a:txBody>
                    <a:bodyPr/>
                    <a:lstStyle/>
                    <a:p>
                      <a:pPr algn="just"/>
                      <a:r>
                        <a:rPr lang="pt-BR" sz="1800" dirty="0"/>
                        <a:t>3.</a:t>
                      </a:r>
                      <a:r>
                        <a:rPr lang="pt-BR" sz="1800" baseline="0" dirty="0"/>
                        <a:t> </a:t>
                      </a:r>
                      <a:r>
                        <a:rPr lang="pt-BR" sz="1800" dirty="0"/>
                        <a:t>NUTRICIONISTA VALIDA CADASTRO</a:t>
                      </a:r>
                      <a:r>
                        <a:rPr lang="pt-BR" sz="1800" baseline="0" dirty="0"/>
                        <a:t> E COMPLETA INFORMAÇÕES </a:t>
                      </a:r>
                      <a:endParaRPr lang="pt-BR" sz="1800" dirty="0"/>
                    </a:p>
                  </a:txBody>
                  <a:tcPr marL="91460" marR="91460" marT="45728" marB="45728"/>
                </a:tc>
                <a:tc>
                  <a:txBody>
                    <a:bodyPr/>
                    <a:lstStyle/>
                    <a:p>
                      <a:pPr algn="just"/>
                      <a:r>
                        <a:rPr lang="pt-BR" sz="1800" dirty="0"/>
                        <a:t>VALIDADO</a:t>
                      </a:r>
                      <a:r>
                        <a:rPr lang="pt-BR" sz="1800" baseline="0" dirty="0"/>
                        <a:t> PELO NUTRICIONISTA-</a:t>
                      </a:r>
                      <a:r>
                        <a:rPr lang="pt-BR" sz="1800" dirty="0"/>
                        <a:t>EM ANÁLISE PELO FNDE</a:t>
                      </a:r>
                    </a:p>
                  </a:txBody>
                  <a:tcPr marL="91460" marR="91460" marT="45728" marB="45728"/>
                </a:tc>
                <a:extLst>
                  <a:ext uri="{0D108BD9-81ED-4DB2-BD59-A6C34878D82A}">
                    <a16:rowId xmlns:a16="http://schemas.microsoft.com/office/drawing/2014/main" xmlns="" val="10003"/>
                  </a:ext>
                </a:extLst>
              </a:tr>
              <a:tr h="757022">
                <a:tc>
                  <a:txBody>
                    <a:bodyPr/>
                    <a:lstStyle/>
                    <a:p>
                      <a:pPr algn="just"/>
                      <a:r>
                        <a:rPr lang="pt-BR" sz="1800" dirty="0"/>
                        <a:t>4. CFN</a:t>
                      </a:r>
                      <a:r>
                        <a:rPr lang="pt-BR" sz="1800" baseline="0" dirty="0"/>
                        <a:t> VALIDA O REGISTRO</a:t>
                      </a:r>
                      <a:endParaRPr lang="pt-BR" sz="1800" dirty="0"/>
                    </a:p>
                  </a:txBody>
                  <a:tcPr marL="91460" marR="91460" marT="45728" marB="45728"/>
                </a:tc>
                <a:tc>
                  <a:txBody>
                    <a:bodyPr/>
                    <a:lstStyle/>
                    <a:p>
                      <a:pPr algn="just"/>
                      <a:r>
                        <a:rPr lang="pt-BR" sz="1800" dirty="0"/>
                        <a:t>APROVADO</a:t>
                      </a:r>
                    </a:p>
                  </a:txBody>
                  <a:tcPr marL="91460" marR="91460" marT="45728" marB="45728"/>
                </a:tc>
                <a:extLst>
                  <a:ext uri="{0D108BD9-81ED-4DB2-BD59-A6C34878D82A}">
                    <a16:rowId xmlns:a16="http://schemas.microsoft.com/office/drawing/2014/main" xmlns=""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199DA8D4-14F7-46E8-A4E8-B7527489A719}"/>
              </a:ext>
            </a:extLst>
          </p:cNvPr>
          <p:cNvSpPr txBox="1"/>
          <p:nvPr/>
        </p:nvSpPr>
        <p:spPr>
          <a:xfrm>
            <a:off x="250825" y="209550"/>
            <a:ext cx="675957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cadastro de nutricionistas atual</a:t>
            </a:r>
          </a:p>
        </p:txBody>
      </p:sp>
      <p:pic>
        <p:nvPicPr>
          <p:cNvPr id="14339" name="Imagem 4">
            <a:extLst>
              <a:ext uri="{FF2B5EF4-FFF2-40B4-BE49-F238E27FC236}">
                <a16:creationId xmlns:a16="http://schemas.microsoft.com/office/drawing/2014/main" xmlns="" id="{F9CF07F9-BF3A-4340-9272-34FBABEE05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xmlns="" id="{883075C5-D480-4ADD-8DF1-1B47154EB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1" name="Conector de seta reta 6">
            <a:extLst>
              <a:ext uri="{FF2B5EF4-FFF2-40B4-BE49-F238E27FC236}">
                <a16:creationId xmlns:a16="http://schemas.microsoft.com/office/drawing/2014/main" xmlns="" id="{5EB01E47-3A5D-42E2-8FDB-F1AE7EDC9A42}"/>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2" name="Retângulo 2">
            <a:extLst>
              <a:ext uri="{FF2B5EF4-FFF2-40B4-BE49-F238E27FC236}">
                <a16:creationId xmlns:a16="http://schemas.microsoft.com/office/drawing/2014/main" xmlns="" id="{6E03677B-E9CC-4138-BF27-4659B14AD90F}"/>
              </a:ext>
            </a:extLst>
          </p:cNvPr>
          <p:cNvSpPr>
            <a:spLocks noChangeArrowheads="1"/>
          </p:cNvSpPr>
          <p:nvPr/>
        </p:nvSpPr>
        <p:spPr bwMode="auto">
          <a:xfrm>
            <a:off x="250825" y="1268413"/>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pt-BR" altLang="pt-BR" sz="1600"/>
              <a:t>Nessa etapa, o nutricionista deverá conferir a EEx. descrita na tabela de vinculação e em seguida clicar no botão referente a validação “Validar”. Nesse momento abrirá uma janela com a “Declaração de responsabilidade” para “Validar” ou “Não Validar”, caso o nutricionista não reconheça seu vínculo com a respectiva Entidade Executora deverá clicar na opção “Não Validar” e no botão “OK”. O sistema automaticamente retirará o nome do nutricionista do cadastro realizado pelo gestor. Caso o nutricionista reconheça o vínculo com a EEx. deverá clicar na opção “Validar”</a:t>
            </a:r>
          </a:p>
          <a:p>
            <a:pPr algn="just" eaLnBrk="1" hangingPunct="1">
              <a:buFont typeface="Arial" panose="020B0604020202020204" pitchFamily="34" charset="0"/>
              <a:buChar char="•"/>
            </a:pPr>
            <a:endParaRPr lang="pt-BR" altLang="pt-BR" sz="1600"/>
          </a:p>
        </p:txBody>
      </p:sp>
      <p:pic>
        <p:nvPicPr>
          <p:cNvPr id="14343" name="Picture 2">
            <a:extLst>
              <a:ext uri="{FF2B5EF4-FFF2-40B4-BE49-F238E27FC236}">
                <a16:creationId xmlns:a16="http://schemas.microsoft.com/office/drawing/2014/main" xmlns="" id="{568385BB-AC9E-4963-983D-7D3DB63AE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3429000"/>
            <a:ext cx="8532812" cy="221932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04A2E3F3-7C71-4692-A211-E9E538407DCF}"/>
              </a:ext>
            </a:extLst>
          </p:cNvPr>
          <p:cNvSpPr txBox="1"/>
          <p:nvPr/>
        </p:nvSpPr>
        <p:spPr>
          <a:xfrm>
            <a:off x="250825" y="209550"/>
            <a:ext cx="713105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cadastro de nutricionistas atual</a:t>
            </a:r>
          </a:p>
        </p:txBody>
      </p:sp>
      <p:pic>
        <p:nvPicPr>
          <p:cNvPr id="15363" name="Imagem 4">
            <a:extLst>
              <a:ext uri="{FF2B5EF4-FFF2-40B4-BE49-F238E27FC236}">
                <a16:creationId xmlns:a16="http://schemas.microsoft.com/office/drawing/2014/main" xmlns="" id="{75F08140-1DFA-467C-A2DA-EC0B5443AB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a:extLst>
              <a:ext uri="{FF2B5EF4-FFF2-40B4-BE49-F238E27FC236}">
                <a16:creationId xmlns:a16="http://schemas.microsoft.com/office/drawing/2014/main" xmlns="" id="{5DDE32EF-4D3A-415B-9CA2-911381A73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5365" name="Conector de seta reta 6">
            <a:extLst>
              <a:ext uri="{FF2B5EF4-FFF2-40B4-BE49-F238E27FC236}">
                <a16:creationId xmlns:a16="http://schemas.microsoft.com/office/drawing/2014/main" xmlns="" id="{136E1D65-E9CE-4AF9-BE1F-D18E75447662}"/>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6" name="Retângulo 1">
            <a:extLst>
              <a:ext uri="{FF2B5EF4-FFF2-40B4-BE49-F238E27FC236}">
                <a16:creationId xmlns:a16="http://schemas.microsoft.com/office/drawing/2014/main" xmlns="" id="{48D07D4C-3CB0-4290-BAA2-4EC4B5292FD6}"/>
              </a:ext>
            </a:extLst>
          </p:cNvPr>
          <p:cNvSpPr>
            <a:spLocks noChangeArrowheads="1"/>
          </p:cNvSpPr>
          <p:nvPr/>
        </p:nvSpPr>
        <p:spPr bwMode="auto">
          <a:xfrm>
            <a:off x="250825" y="1268413"/>
            <a:ext cx="82819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pt-BR" altLang="pt-BR" sz="1600"/>
              <a:t>Caso o nutricionista assuma o cargo como RT, deverá aceitar o “Termo de Responsabilidade Técnica – EEx.” que aparecerá após o preenchimento da atuação exclusiva na modalidade infantil. *Caso o nutricionista assuma o cargo de Quadro Técnico, não aparecerá o botão para aceitar a responsabilidade técnica, devendo apenas prosseguir com o cadastro.</a:t>
            </a:r>
          </a:p>
          <a:p>
            <a:pPr algn="just" eaLnBrk="1" hangingPunct="1">
              <a:buFont typeface="Arial" panose="020B0604020202020204" pitchFamily="34" charset="0"/>
              <a:buChar char="•"/>
            </a:pPr>
            <a:endParaRPr lang="pt-BR" altLang="pt-BR"/>
          </a:p>
        </p:txBody>
      </p:sp>
      <p:pic>
        <p:nvPicPr>
          <p:cNvPr id="15367" name="Picture 2">
            <a:extLst>
              <a:ext uri="{FF2B5EF4-FFF2-40B4-BE49-F238E27FC236}">
                <a16:creationId xmlns:a16="http://schemas.microsoft.com/office/drawing/2014/main" xmlns="" id="{6DF8BAF4-4E2C-4112-B705-B054B4ECF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40088"/>
            <a:ext cx="8172450" cy="23495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E8F74A0F-5B7C-4975-B022-5D32E6A6FBE8}"/>
              </a:ext>
            </a:extLst>
          </p:cNvPr>
          <p:cNvSpPr txBox="1"/>
          <p:nvPr/>
        </p:nvSpPr>
        <p:spPr>
          <a:xfrm>
            <a:off x="250825" y="209550"/>
            <a:ext cx="718820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desvinculação dos nutricionistas</a:t>
            </a:r>
          </a:p>
        </p:txBody>
      </p:sp>
      <p:pic>
        <p:nvPicPr>
          <p:cNvPr id="16387" name="Imagem 4">
            <a:extLst>
              <a:ext uri="{FF2B5EF4-FFF2-40B4-BE49-F238E27FC236}">
                <a16:creationId xmlns:a16="http://schemas.microsoft.com/office/drawing/2014/main" xmlns="" id="{31CBEAF2-971C-4E3C-9669-B375BB615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102350"/>
            <a:ext cx="3009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a:extLst>
              <a:ext uri="{FF2B5EF4-FFF2-40B4-BE49-F238E27FC236}">
                <a16:creationId xmlns:a16="http://schemas.microsoft.com/office/drawing/2014/main" xmlns="" id="{C57D3B0B-5A35-4304-8BE2-A62E49BDB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6389" name="Conector de seta reta 6">
            <a:extLst>
              <a:ext uri="{FF2B5EF4-FFF2-40B4-BE49-F238E27FC236}">
                <a16:creationId xmlns:a16="http://schemas.microsoft.com/office/drawing/2014/main" xmlns="" id="{C5C3FEFB-8A74-4D01-AD7F-3C3D01BBBD09}"/>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tângulo 2">
            <a:extLst>
              <a:ext uri="{FF2B5EF4-FFF2-40B4-BE49-F238E27FC236}">
                <a16:creationId xmlns:a16="http://schemas.microsoft.com/office/drawing/2014/main" xmlns="" id="{33AB3555-BB06-4E25-8AAA-BBFBC794D0BF}"/>
              </a:ext>
            </a:extLst>
          </p:cNvPr>
          <p:cNvSpPr/>
          <p:nvPr/>
        </p:nvSpPr>
        <p:spPr>
          <a:xfrm>
            <a:off x="250825" y="1101725"/>
            <a:ext cx="8281988" cy="2062163"/>
          </a:xfrm>
          <a:prstGeom prst="rect">
            <a:avLst/>
          </a:prstGeom>
        </p:spPr>
        <p:txBody>
          <a:bodyPr>
            <a:spAutoFit/>
          </a:bodyPr>
          <a:lstStyle/>
          <a:p>
            <a:pPr algn="just">
              <a:defRPr/>
            </a:pPr>
            <a:r>
              <a:rPr lang="pt-BR" sz="1600" dirty="0">
                <a:latin typeface="Arial" charset="0"/>
              </a:rPr>
              <a:t>Desvinculação realizada pelo nutricionista: </a:t>
            </a:r>
          </a:p>
          <a:p>
            <a:pPr algn="just">
              <a:defRPr/>
            </a:pPr>
            <a:endParaRPr lang="pt-BR" sz="1600" dirty="0">
              <a:latin typeface="Arial" charset="0"/>
            </a:endParaRPr>
          </a:p>
          <a:p>
            <a:pPr marL="285750" indent="-285750" algn="just">
              <a:buFontTx/>
              <a:buChar char="-"/>
              <a:defRPr/>
            </a:pPr>
            <a:r>
              <a:rPr lang="pt-BR" sz="1600" dirty="0">
                <a:latin typeface="Arial" charset="0"/>
              </a:rPr>
              <a:t>Acessar o sítio eletrônico: http://simec.mec.gov.br e realizar o </a:t>
            </a:r>
            <a:r>
              <a:rPr lang="pt-BR" sz="1600" dirty="0" err="1">
                <a:latin typeface="Arial" charset="0"/>
              </a:rPr>
              <a:t>login</a:t>
            </a:r>
            <a:r>
              <a:rPr lang="pt-BR" sz="1600" dirty="0">
                <a:latin typeface="Arial" charset="0"/>
              </a:rPr>
              <a:t> com o usuário e senha encaminhados para o e-mail no momento da vinculação. </a:t>
            </a:r>
          </a:p>
          <a:p>
            <a:pPr marL="285750" indent="-285750" algn="just">
              <a:buFontTx/>
              <a:buChar char="-"/>
              <a:defRPr/>
            </a:pPr>
            <a:r>
              <a:rPr lang="pt-BR" sz="1600" dirty="0">
                <a:latin typeface="Arial" charset="0"/>
              </a:rPr>
              <a:t> O nutricionista deverá escolher a aba “Desvinculação”, marcar o botão “Desvincular”  preencher a data de desvinculação e o motivo. Após o preenchimento, clicar no botão “Gerar Termo”. Ressalta-se que a data de vinculação não poderá ser modificada no momento da desvinculação.</a:t>
            </a:r>
          </a:p>
        </p:txBody>
      </p:sp>
      <p:pic>
        <p:nvPicPr>
          <p:cNvPr id="16391" name="Imagem 7">
            <a:extLst>
              <a:ext uri="{FF2B5EF4-FFF2-40B4-BE49-F238E27FC236}">
                <a16:creationId xmlns:a16="http://schemas.microsoft.com/office/drawing/2014/main" xmlns="" id="{4D6DE68C-2706-4958-8E11-DFC9C9BA6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429000"/>
            <a:ext cx="5080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178CD196-3DDD-4C15-9459-37AEDD21D28D}"/>
              </a:ext>
            </a:extLst>
          </p:cNvPr>
          <p:cNvSpPr txBox="1"/>
          <p:nvPr/>
        </p:nvSpPr>
        <p:spPr>
          <a:xfrm>
            <a:off x="250825" y="209550"/>
            <a:ext cx="713105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cadastro de nutricionistas atual</a:t>
            </a:r>
          </a:p>
        </p:txBody>
      </p:sp>
      <p:pic>
        <p:nvPicPr>
          <p:cNvPr id="17411" name="Imagem 4">
            <a:extLst>
              <a:ext uri="{FF2B5EF4-FFF2-40B4-BE49-F238E27FC236}">
                <a16:creationId xmlns:a16="http://schemas.microsoft.com/office/drawing/2014/main" xmlns="" id="{AD3417E9-73CF-4E71-9858-0B3784DAE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102350"/>
            <a:ext cx="3009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xmlns="" id="{F532B03C-F767-467C-8F62-522094B72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7413" name="Conector de seta reta 6">
            <a:extLst>
              <a:ext uri="{FF2B5EF4-FFF2-40B4-BE49-F238E27FC236}">
                <a16:creationId xmlns:a16="http://schemas.microsoft.com/office/drawing/2014/main" xmlns="" id="{715B1C19-0B49-4168-9397-9EB016DEC83F}"/>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4" name="Retângulo 1">
            <a:extLst>
              <a:ext uri="{FF2B5EF4-FFF2-40B4-BE49-F238E27FC236}">
                <a16:creationId xmlns:a16="http://schemas.microsoft.com/office/drawing/2014/main" xmlns="" id="{D5CA956B-EDDA-481D-9CC0-FCBB687EBB42}"/>
              </a:ext>
            </a:extLst>
          </p:cNvPr>
          <p:cNvSpPr>
            <a:spLocks noChangeArrowheads="1"/>
          </p:cNvSpPr>
          <p:nvPr/>
        </p:nvSpPr>
        <p:spPr bwMode="auto">
          <a:xfrm>
            <a:off x="250825" y="1271588"/>
            <a:ext cx="8642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sz="1600"/>
              <a:t>Quando clicar no botão “Assinar Termo”, aparecerá uma janela na qual o nutricionista deverá colocar o motivo da desvinculação. Após clicar em “Gerar termo” aparecerá a “Declaração de Desvinculação”, que será confirmada eletronicamente pelo nutricionista no momento que clicar no botão “Assinar”.</a:t>
            </a:r>
          </a:p>
        </p:txBody>
      </p:sp>
      <p:pic>
        <p:nvPicPr>
          <p:cNvPr id="17415" name="Imagem 7">
            <a:extLst>
              <a:ext uri="{FF2B5EF4-FFF2-40B4-BE49-F238E27FC236}">
                <a16:creationId xmlns:a16="http://schemas.microsoft.com/office/drawing/2014/main" xmlns="" id="{8FCA5261-257C-451A-98F9-EE05C7DBE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2474913"/>
            <a:ext cx="5105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CaixaDeTexto 1">
            <a:extLst>
              <a:ext uri="{FF2B5EF4-FFF2-40B4-BE49-F238E27FC236}">
                <a16:creationId xmlns:a16="http://schemas.microsoft.com/office/drawing/2014/main" xmlns="" id="{EE48562E-83F4-4044-BD39-47001A0558BF}"/>
              </a:ext>
            </a:extLst>
          </p:cNvPr>
          <p:cNvSpPr txBox="1">
            <a:spLocks noChangeArrowheads="1"/>
          </p:cNvSpPr>
          <p:nvPr/>
        </p:nvSpPr>
        <p:spPr bwMode="auto">
          <a:xfrm>
            <a:off x="250825" y="5589588"/>
            <a:ext cx="57610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t>* Assim que o nutricionista assinar a “Declaração de Desvinculação”, o gestor receberá um e-mail informando e alertando-o para que este observe se o número de nutricionistas vinculados à Entidade Executora está de acordo com os parâmetros numéricos definidos na Resolução CFN nº 465/2010.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FE7EF2E1-E2E9-4A0B-A7C8-336B054F87A1}"/>
              </a:ext>
            </a:extLst>
          </p:cNvPr>
          <p:cNvSpPr txBox="1"/>
          <p:nvPr/>
        </p:nvSpPr>
        <p:spPr>
          <a:xfrm>
            <a:off x="250825" y="209550"/>
            <a:ext cx="718820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desvinculação dos nutricionistas</a:t>
            </a:r>
          </a:p>
        </p:txBody>
      </p:sp>
      <p:pic>
        <p:nvPicPr>
          <p:cNvPr id="18435" name="Imagem 4">
            <a:extLst>
              <a:ext uri="{FF2B5EF4-FFF2-40B4-BE49-F238E27FC236}">
                <a16:creationId xmlns:a16="http://schemas.microsoft.com/office/drawing/2014/main" xmlns="" id="{D3B725A6-7B1F-4B38-93AB-6B1A5579A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102350"/>
            <a:ext cx="3009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xmlns="" id="{5B406236-C8E7-4FF7-883E-63D713736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8437" name="Conector de seta reta 6">
            <a:extLst>
              <a:ext uri="{FF2B5EF4-FFF2-40B4-BE49-F238E27FC236}">
                <a16:creationId xmlns:a16="http://schemas.microsoft.com/office/drawing/2014/main" xmlns="" id="{2E330439-B023-4504-9FB3-C6AA737309A7}"/>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tângulo 2">
            <a:extLst>
              <a:ext uri="{FF2B5EF4-FFF2-40B4-BE49-F238E27FC236}">
                <a16:creationId xmlns:a16="http://schemas.microsoft.com/office/drawing/2014/main" xmlns="" id="{13CA2A52-25FF-4366-B569-91DE2A291585}"/>
              </a:ext>
            </a:extLst>
          </p:cNvPr>
          <p:cNvSpPr/>
          <p:nvPr/>
        </p:nvSpPr>
        <p:spPr>
          <a:xfrm>
            <a:off x="250825" y="1101725"/>
            <a:ext cx="8281988" cy="2308225"/>
          </a:xfrm>
          <a:prstGeom prst="rect">
            <a:avLst/>
          </a:prstGeom>
        </p:spPr>
        <p:txBody>
          <a:bodyPr>
            <a:spAutoFit/>
          </a:bodyPr>
          <a:lstStyle/>
          <a:p>
            <a:pPr algn="just">
              <a:defRPr/>
            </a:pPr>
            <a:r>
              <a:rPr lang="pt-BR" sz="1600" dirty="0">
                <a:latin typeface="Arial" charset="0"/>
              </a:rPr>
              <a:t>Desvinculação realizada pelo gestor:</a:t>
            </a:r>
          </a:p>
          <a:p>
            <a:pPr algn="just">
              <a:defRPr/>
            </a:pPr>
            <a:endParaRPr lang="pt-BR" sz="1600" dirty="0">
              <a:latin typeface="Arial" charset="0"/>
            </a:endParaRPr>
          </a:p>
          <a:p>
            <a:pPr marL="285750" indent="-285750" algn="just">
              <a:buFontTx/>
              <a:buChar char="-"/>
              <a:defRPr/>
            </a:pPr>
            <a:r>
              <a:rPr lang="pt-BR" sz="1600" dirty="0">
                <a:latin typeface="Arial" charset="0"/>
              </a:rPr>
              <a:t>O gestor deverá acessar o sítio eletrônico: </a:t>
            </a:r>
            <a:r>
              <a:rPr lang="pt-BR" sz="1600" dirty="0">
                <a:latin typeface="Arial" charset="0"/>
                <a:hlinkClick r:id="rId5"/>
              </a:rPr>
              <a:t>http://simec.mec.gov.br</a:t>
            </a:r>
            <a:r>
              <a:rPr lang="pt-BR" sz="1600" dirty="0">
                <a:latin typeface="Arial" charset="0"/>
              </a:rPr>
              <a:t> e realizar o </a:t>
            </a:r>
            <a:r>
              <a:rPr lang="pt-BR" sz="1600" dirty="0" err="1">
                <a:latin typeface="Arial" charset="0"/>
              </a:rPr>
              <a:t>login</a:t>
            </a:r>
            <a:r>
              <a:rPr lang="pt-BR" sz="1600" dirty="0">
                <a:latin typeface="Arial" charset="0"/>
              </a:rPr>
              <a:t> com o usuário e senha, logo após deverá acessar o ícone “Equipe Nutricionista.</a:t>
            </a:r>
          </a:p>
          <a:p>
            <a:pPr marL="285750" indent="-285750" algn="just">
              <a:buFontTx/>
              <a:buChar char="-"/>
              <a:defRPr/>
            </a:pPr>
            <a:r>
              <a:rPr lang="pt-BR" sz="1600" dirty="0">
                <a:latin typeface="Arial" charset="0"/>
              </a:rPr>
              <a:t>2º) Ao lado do nome do nutricionista que deseja desvincular deverá clicar no ícone amarelo (ao passar o mouse sobre o ícone aparecerá a palavra desvincular) que abrirá uma janela para informar a data de desvinculação e o motivo.</a:t>
            </a:r>
          </a:p>
        </p:txBody>
      </p:sp>
      <p:pic>
        <p:nvPicPr>
          <p:cNvPr id="18439" name="Imagem 8">
            <a:extLst>
              <a:ext uri="{FF2B5EF4-FFF2-40B4-BE49-F238E27FC236}">
                <a16:creationId xmlns:a16="http://schemas.microsoft.com/office/drawing/2014/main" xmlns="" id="{B6CFEEAB-A56B-47D8-B55A-E99EC5E72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3409950"/>
            <a:ext cx="6840537"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CaixaDeTexto 1">
            <a:extLst>
              <a:ext uri="{FF2B5EF4-FFF2-40B4-BE49-F238E27FC236}">
                <a16:creationId xmlns:a16="http://schemas.microsoft.com/office/drawing/2014/main" xmlns="" id="{6CF07CDF-702B-46EF-A69D-C09ECF85842A}"/>
              </a:ext>
            </a:extLst>
          </p:cNvPr>
          <p:cNvSpPr txBox="1">
            <a:spLocks noChangeArrowheads="1"/>
          </p:cNvSpPr>
          <p:nvPr/>
        </p:nvSpPr>
        <p:spPr bwMode="auto">
          <a:xfrm>
            <a:off x="250825" y="5949950"/>
            <a:ext cx="57610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 Assim que o gestor desvincular o RT ou QT, o nutricionista receberá um e-mail informando sobre a sua desvinculação da EEx.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xmlns="" id="{51F950CD-C2A7-472B-88C3-110A62D4FB28}"/>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56DAFE64-E76E-430B-9402-36F526E79802}"/>
              </a:ext>
            </a:extLst>
          </p:cNvPr>
          <p:cNvSpPr txBox="1"/>
          <p:nvPr/>
        </p:nvSpPr>
        <p:spPr>
          <a:xfrm>
            <a:off x="250825" y="209550"/>
            <a:ext cx="916622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a:t>
            </a:r>
            <a:r>
              <a:rPr lang="pt-BR" sz="2400" cap="small" dirty="0">
                <a:solidFill>
                  <a:srgbClr val="002060"/>
                </a:solidFill>
                <a:effectLst>
                  <a:outerShdw blurRad="38100" dist="38100" dir="2700000" algn="tl">
                    <a:srgbClr val="000000">
                      <a:alpha val="43137"/>
                    </a:srgbClr>
                  </a:outerShdw>
                </a:effectLst>
                <a:latin typeface="Arial" charset="0"/>
              </a:rPr>
              <a:t>acesso ao manual de cadastro dos nutricionistas</a:t>
            </a:r>
          </a:p>
        </p:txBody>
      </p:sp>
      <p:pic>
        <p:nvPicPr>
          <p:cNvPr id="19460" name="Imagem 4">
            <a:extLst>
              <a:ext uri="{FF2B5EF4-FFF2-40B4-BE49-F238E27FC236}">
                <a16:creationId xmlns:a16="http://schemas.microsoft.com/office/drawing/2014/main" xmlns="" id="{9855D075-6AF6-438A-9531-B9AF50D75E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a:extLst>
              <a:ext uri="{FF2B5EF4-FFF2-40B4-BE49-F238E27FC236}">
                <a16:creationId xmlns:a16="http://schemas.microsoft.com/office/drawing/2014/main" xmlns="" id="{B1B47607-5C2A-4EA4-A4D4-F45987CCB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2" name="Picture 2">
            <a:extLst>
              <a:ext uri="{FF2B5EF4-FFF2-40B4-BE49-F238E27FC236}">
                <a16:creationId xmlns:a16="http://schemas.microsoft.com/office/drawing/2014/main" xmlns="" id="{571BE474-4F03-41BF-8F42-F16803E5A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195" t="14699" r="34439" b="31020"/>
          <a:stretch>
            <a:fillRect/>
          </a:stretch>
        </p:blipFill>
        <p:spPr bwMode="auto">
          <a:xfrm>
            <a:off x="174625" y="981075"/>
            <a:ext cx="59356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9">
            <a:extLst>
              <a:ext uri="{FF2B5EF4-FFF2-40B4-BE49-F238E27FC236}">
                <a16:creationId xmlns:a16="http://schemas.microsoft.com/office/drawing/2014/main" xmlns="" id="{92C98F01-887D-4AD5-843C-8B5836609B98}"/>
              </a:ext>
            </a:extLst>
          </p:cNvPr>
          <p:cNvSpPr/>
          <p:nvPr/>
        </p:nvSpPr>
        <p:spPr>
          <a:xfrm>
            <a:off x="2613025" y="3429000"/>
            <a:ext cx="1873250"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cxnSp>
        <p:nvCxnSpPr>
          <p:cNvPr id="11" name="Conector reto 10">
            <a:extLst>
              <a:ext uri="{FF2B5EF4-FFF2-40B4-BE49-F238E27FC236}">
                <a16:creationId xmlns:a16="http://schemas.microsoft.com/office/drawing/2014/main" xmlns="" id="{F7B315CB-2EF6-443C-A6CF-1A721FA51533}"/>
              </a:ext>
            </a:extLst>
          </p:cNvPr>
          <p:cNvCxnSpPr/>
          <p:nvPr/>
        </p:nvCxnSpPr>
        <p:spPr>
          <a:xfrm>
            <a:off x="6330950" y="1268413"/>
            <a:ext cx="4016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xmlns="" id="{C120075D-39AD-44E0-BF0A-5E2B8B4716EE}"/>
              </a:ext>
            </a:extLst>
          </p:cNvPr>
          <p:cNvCxnSpPr/>
          <p:nvPr/>
        </p:nvCxnSpPr>
        <p:spPr>
          <a:xfrm>
            <a:off x="6732588" y="1268413"/>
            <a:ext cx="0" cy="323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466" name="Picture 13">
            <a:extLst>
              <a:ext uri="{FF2B5EF4-FFF2-40B4-BE49-F238E27FC236}">
                <a16:creationId xmlns:a16="http://schemas.microsoft.com/office/drawing/2014/main" xmlns="" id="{1577B39F-DDFD-4C1D-A6D5-85639910A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2713" y="1628775"/>
            <a:ext cx="3700462" cy="432117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Retângulo 13">
            <a:extLst>
              <a:ext uri="{FF2B5EF4-FFF2-40B4-BE49-F238E27FC236}">
                <a16:creationId xmlns:a16="http://schemas.microsoft.com/office/drawing/2014/main" xmlns="" id="{CD0FD365-666A-4F55-A19B-FAD7DBC51834}"/>
              </a:ext>
            </a:extLst>
          </p:cNvPr>
          <p:cNvSpPr/>
          <p:nvPr/>
        </p:nvSpPr>
        <p:spPr>
          <a:xfrm>
            <a:off x="5176838" y="5157788"/>
            <a:ext cx="1871662"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27970F6E-4ECE-47BD-93BB-FF257C96235D}"/>
              </a:ext>
            </a:extLst>
          </p:cNvPr>
          <p:cNvSpPr txBox="1"/>
          <p:nvPr/>
        </p:nvSpPr>
        <p:spPr>
          <a:xfrm>
            <a:off x="250825" y="209550"/>
            <a:ext cx="8396288"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a:t>
            </a:r>
            <a:r>
              <a:rPr lang="pt-BR" sz="2400" cap="small" dirty="0">
                <a:solidFill>
                  <a:srgbClr val="002060"/>
                </a:solidFill>
                <a:effectLst>
                  <a:outerShdw blurRad="38100" dist="38100" dir="2700000" algn="tl">
                    <a:srgbClr val="000000">
                      <a:alpha val="43137"/>
                    </a:srgbClr>
                  </a:outerShdw>
                </a:effectLst>
                <a:latin typeface="Arial" charset="0"/>
              </a:rPr>
              <a:t>cadastro institutos federais de ensino - </a:t>
            </a:r>
            <a:r>
              <a:rPr lang="pt-BR" sz="2400" cap="small" dirty="0" err="1">
                <a:solidFill>
                  <a:srgbClr val="002060"/>
                </a:solidFill>
                <a:effectLst>
                  <a:outerShdw blurRad="38100" dist="38100" dir="2700000" algn="tl">
                    <a:srgbClr val="000000">
                      <a:alpha val="43137"/>
                    </a:srgbClr>
                  </a:outerShdw>
                </a:effectLst>
                <a:latin typeface="Arial" charset="0"/>
              </a:rPr>
              <a:t>ifes</a:t>
            </a:r>
            <a:endParaRPr lang="pt-BR" sz="2400" cap="small" dirty="0">
              <a:solidFill>
                <a:srgbClr val="002060"/>
              </a:solidFill>
              <a:effectLst>
                <a:outerShdw blurRad="38100" dist="38100" dir="2700000" algn="tl">
                  <a:srgbClr val="000000">
                    <a:alpha val="43137"/>
                  </a:srgbClr>
                </a:outerShdw>
              </a:effectLst>
              <a:latin typeface="Arial" charset="0"/>
            </a:endParaRPr>
          </a:p>
        </p:txBody>
      </p:sp>
      <p:pic>
        <p:nvPicPr>
          <p:cNvPr id="20483" name="Imagem 4">
            <a:extLst>
              <a:ext uri="{FF2B5EF4-FFF2-40B4-BE49-F238E27FC236}">
                <a16:creationId xmlns:a16="http://schemas.microsoft.com/office/drawing/2014/main" xmlns="" id="{A9282686-A9F7-422C-A63F-ECD12BBEC7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a:extLst>
              <a:ext uri="{FF2B5EF4-FFF2-40B4-BE49-F238E27FC236}">
                <a16:creationId xmlns:a16="http://schemas.microsoft.com/office/drawing/2014/main" xmlns="" id="{7709B3A6-5DCD-4F7E-AAE9-EA936157F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5" name="Picture 3">
            <a:extLst>
              <a:ext uri="{FF2B5EF4-FFF2-40B4-BE49-F238E27FC236}">
                <a16:creationId xmlns:a16="http://schemas.microsoft.com/office/drawing/2014/main" xmlns="" id="{7A18A206-78FF-4FAA-B935-6AB80E047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1268413"/>
            <a:ext cx="3946525" cy="509587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486" name="CaixaDeTexto 1">
            <a:extLst>
              <a:ext uri="{FF2B5EF4-FFF2-40B4-BE49-F238E27FC236}">
                <a16:creationId xmlns:a16="http://schemas.microsoft.com/office/drawing/2014/main" xmlns="" id="{6BFA4EE8-ACBB-4944-82F2-9FC0CC869CA2}"/>
              </a:ext>
            </a:extLst>
          </p:cNvPr>
          <p:cNvSpPr txBox="1">
            <a:spLocks noChangeArrowheads="1"/>
          </p:cNvSpPr>
          <p:nvPr/>
        </p:nvSpPr>
        <p:spPr bwMode="auto">
          <a:xfrm>
            <a:off x="4262438" y="1970088"/>
            <a:ext cx="46307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buFontTx/>
              <a:buChar char="-"/>
            </a:pPr>
            <a:r>
              <a:rPr lang="pt-BR" altLang="pt-BR"/>
              <a:t>Atualmente o cadastro é realizado de forma Manual através do formulário que é enviado ao FNDE</a:t>
            </a:r>
          </a:p>
          <a:p>
            <a:pPr algn="just" eaLnBrk="1" hangingPunct="1">
              <a:buFontTx/>
              <a:buChar char="-"/>
            </a:pPr>
            <a:endParaRPr lang="pt-BR" altLang="pt-BR"/>
          </a:p>
          <a:p>
            <a:pPr algn="just" eaLnBrk="1" hangingPunct="1">
              <a:buFontTx/>
              <a:buChar char="-"/>
            </a:pPr>
            <a:r>
              <a:rPr lang="pt-BR" altLang="pt-BR"/>
              <a:t>TOTAL DE NUTRICIONISTAS CADASTRADOS NO FNDE:  </a:t>
            </a:r>
            <a:r>
              <a:rPr lang="pt-BR" altLang="pt-BR">
                <a:solidFill>
                  <a:srgbClr val="FF0000"/>
                </a:solidFill>
              </a:rPr>
              <a:t>80 cadastros</a:t>
            </a:r>
          </a:p>
        </p:txBody>
      </p:sp>
      <p:sp>
        <p:nvSpPr>
          <p:cNvPr id="20487" name="Rectangle 7">
            <a:extLst>
              <a:ext uri="{FF2B5EF4-FFF2-40B4-BE49-F238E27FC236}">
                <a16:creationId xmlns:a16="http://schemas.microsoft.com/office/drawing/2014/main" xmlns="" id="{5626FDF8-E12B-4073-AF7D-3018FE913A0F}"/>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Imagem 4">
            <a:extLst>
              <a:ext uri="{FF2B5EF4-FFF2-40B4-BE49-F238E27FC236}">
                <a16:creationId xmlns:a16="http://schemas.microsoft.com/office/drawing/2014/main" xmlns="" id="{3819145A-74E1-4E04-A224-EA4696DC5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a:extLst>
              <a:ext uri="{FF2B5EF4-FFF2-40B4-BE49-F238E27FC236}">
                <a16:creationId xmlns:a16="http://schemas.microsoft.com/office/drawing/2014/main" xmlns="" id="{EA3AF4AB-A184-4C57-9E91-D9095C5EE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8" name="Rectangle 7">
            <a:extLst>
              <a:ext uri="{FF2B5EF4-FFF2-40B4-BE49-F238E27FC236}">
                <a16:creationId xmlns:a16="http://schemas.microsoft.com/office/drawing/2014/main" xmlns="" id="{97F048E2-6656-4A17-A7B9-B34AB103A5AF}"/>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graphicFrame>
        <p:nvGraphicFramePr>
          <p:cNvPr id="21509" name="Objeto 1">
            <a:extLst>
              <a:ext uri="{FF2B5EF4-FFF2-40B4-BE49-F238E27FC236}">
                <a16:creationId xmlns:a16="http://schemas.microsoft.com/office/drawing/2014/main" xmlns="" id="{D1D4CE0A-876F-4B7D-84FF-DBDC44551D81}"/>
              </a:ext>
            </a:extLst>
          </p:cNvPr>
          <p:cNvGraphicFramePr>
            <a:graphicFrameLocks/>
          </p:cNvGraphicFramePr>
          <p:nvPr/>
        </p:nvGraphicFramePr>
        <p:xfrm>
          <a:off x="250825" y="1403350"/>
          <a:ext cx="8766175" cy="4654550"/>
        </p:xfrm>
        <a:graphic>
          <a:graphicData uri="http://schemas.openxmlformats.org/presentationml/2006/ole">
            <mc:AlternateContent xmlns:mc="http://schemas.openxmlformats.org/markup-compatibility/2006">
              <mc:Choice xmlns:v="urn:schemas-microsoft-com:vml" Requires="v">
                <p:oleObj spid="_x0000_s21518" name="Chart" r:id="rId7" imgW="8023031" imgH="4651651" progId="Excel.Chart.8">
                  <p:embed/>
                </p:oleObj>
              </mc:Choice>
              <mc:Fallback>
                <p:oleObj name="Chart" r:id="rId7" imgW="8023031" imgH="4651651" progId="Excel.Chart.8">
                  <p:embed/>
                  <p:pic>
                    <p:nvPicPr>
                      <p:cNvPr id="0" name="Objet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403350"/>
                        <a:ext cx="876617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CaixaDeTexto 2">
            <a:extLst>
              <a:ext uri="{FF2B5EF4-FFF2-40B4-BE49-F238E27FC236}">
                <a16:creationId xmlns:a16="http://schemas.microsoft.com/office/drawing/2014/main" xmlns="" id="{48889A0B-A285-4DF8-B7BD-58CAE1EE8D69}"/>
              </a:ext>
            </a:extLst>
          </p:cNvPr>
          <p:cNvSpPr txBox="1">
            <a:spLocks noChangeArrowheads="1"/>
          </p:cNvSpPr>
          <p:nvPr/>
        </p:nvSpPr>
        <p:spPr bwMode="auto">
          <a:xfrm>
            <a:off x="777875" y="4202113"/>
            <a:ext cx="77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2511</a:t>
            </a:r>
          </a:p>
        </p:txBody>
      </p:sp>
      <p:sp>
        <p:nvSpPr>
          <p:cNvPr id="21511" name="CaixaDeTexto 9">
            <a:extLst>
              <a:ext uri="{FF2B5EF4-FFF2-40B4-BE49-F238E27FC236}">
                <a16:creationId xmlns:a16="http://schemas.microsoft.com/office/drawing/2014/main" xmlns="" id="{82B4D916-5E87-45FA-A98E-C9DBB724F8AF}"/>
              </a:ext>
            </a:extLst>
          </p:cNvPr>
          <p:cNvSpPr txBox="1">
            <a:spLocks noChangeArrowheads="1"/>
          </p:cNvSpPr>
          <p:nvPr/>
        </p:nvSpPr>
        <p:spPr bwMode="auto">
          <a:xfrm>
            <a:off x="1331913" y="3789363"/>
            <a:ext cx="77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3162</a:t>
            </a:r>
          </a:p>
        </p:txBody>
      </p:sp>
      <p:sp>
        <p:nvSpPr>
          <p:cNvPr id="21512" name="CaixaDeTexto 10">
            <a:extLst>
              <a:ext uri="{FF2B5EF4-FFF2-40B4-BE49-F238E27FC236}">
                <a16:creationId xmlns:a16="http://schemas.microsoft.com/office/drawing/2014/main" xmlns="" id="{09B373F1-AAA4-4C1A-AA3A-E681CDB71738}"/>
              </a:ext>
            </a:extLst>
          </p:cNvPr>
          <p:cNvSpPr txBox="1">
            <a:spLocks noChangeArrowheads="1"/>
          </p:cNvSpPr>
          <p:nvPr/>
        </p:nvSpPr>
        <p:spPr bwMode="auto">
          <a:xfrm>
            <a:off x="2354263" y="3429000"/>
            <a:ext cx="777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3650</a:t>
            </a:r>
          </a:p>
        </p:txBody>
      </p:sp>
      <p:sp>
        <p:nvSpPr>
          <p:cNvPr id="21513" name="CaixaDeTexto 11">
            <a:extLst>
              <a:ext uri="{FF2B5EF4-FFF2-40B4-BE49-F238E27FC236}">
                <a16:creationId xmlns:a16="http://schemas.microsoft.com/office/drawing/2014/main" xmlns="" id="{CCB032E5-EA61-4021-A45E-F0F83731A9CF}"/>
              </a:ext>
            </a:extLst>
          </p:cNvPr>
          <p:cNvSpPr txBox="1">
            <a:spLocks noChangeArrowheads="1"/>
          </p:cNvSpPr>
          <p:nvPr/>
        </p:nvSpPr>
        <p:spPr bwMode="auto">
          <a:xfrm>
            <a:off x="3132138" y="3068638"/>
            <a:ext cx="77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4479</a:t>
            </a:r>
          </a:p>
        </p:txBody>
      </p:sp>
      <p:sp>
        <p:nvSpPr>
          <p:cNvPr id="13" name="CaixaDeTexto 12">
            <a:extLst>
              <a:ext uri="{FF2B5EF4-FFF2-40B4-BE49-F238E27FC236}">
                <a16:creationId xmlns:a16="http://schemas.microsoft.com/office/drawing/2014/main" xmlns="" id="{4BFDE408-BB37-43B3-AEB8-850C1C769C22}"/>
              </a:ext>
            </a:extLst>
          </p:cNvPr>
          <p:cNvSpPr txBox="1"/>
          <p:nvPr/>
        </p:nvSpPr>
        <p:spPr>
          <a:xfrm>
            <a:off x="250825" y="209550"/>
            <a:ext cx="8101013"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Histórico do cadastro de nutricionista</a:t>
            </a:r>
          </a:p>
        </p:txBody>
      </p:sp>
      <p:sp>
        <p:nvSpPr>
          <p:cNvPr id="21515" name="CaixaDeTexto 1">
            <a:extLst>
              <a:ext uri="{FF2B5EF4-FFF2-40B4-BE49-F238E27FC236}">
                <a16:creationId xmlns:a16="http://schemas.microsoft.com/office/drawing/2014/main" xmlns="" id="{9F50E76D-67DA-42FF-B281-F7F3EA79BAD6}"/>
              </a:ext>
            </a:extLst>
          </p:cNvPr>
          <p:cNvSpPr txBox="1">
            <a:spLocks noChangeArrowheads="1"/>
          </p:cNvSpPr>
          <p:nvPr/>
        </p:nvSpPr>
        <p:spPr bwMode="auto">
          <a:xfrm>
            <a:off x="212725" y="2546350"/>
            <a:ext cx="1952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803 Nutricionistas</a:t>
            </a:r>
          </a:p>
          <a:p>
            <a:pPr eaLnBrk="1" hangingPunct="1"/>
            <a:r>
              <a:rPr lang="pt-BR" altLang="pt-BR" sz="1600"/>
              <a:t>2003</a:t>
            </a:r>
          </a:p>
        </p:txBody>
      </p:sp>
      <p:sp>
        <p:nvSpPr>
          <p:cNvPr id="21516" name="CaixaDeTexto 3">
            <a:extLst>
              <a:ext uri="{FF2B5EF4-FFF2-40B4-BE49-F238E27FC236}">
                <a16:creationId xmlns:a16="http://schemas.microsoft.com/office/drawing/2014/main" xmlns="" id="{344A4457-8772-4E07-8A84-675BC3E18657}"/>
              </a:ext>
            </a:extLst>
          </p:cNvPr>
          <p:cNvSpPr txBox="1">
            <a:spLocks noChangeArrowheads="1"/>
          </p:cNvSpPr>
          <p:nvPr/>
        </p:nvSpPr>
        <p:spPr bwMode="auto">
          <a:xfrm>
            <a:off x="5064125" y="1989138"/>
            <a:ext cx="639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1600"/>
              <a:t>8023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Imagem 4">
            <a:extLst>
              <a:ext uri="{FF2B5EF4-FFF2-40B4-BE49-F238E27FC236}">
                <a16:creationId xmlns:a16="http://schemas.microsoft.com/office/drawing/2014/main" xmlns="" id="{CB20363D-28D7-47B7-BC64-C8E4895A7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a:extLst>
              <a:ext uri="{FF2B5EF4-FFF2-40B4-BE49-F238E27FC236}">
                <a16:creationId xmlns:a16="http://schemas.microsoft.com/office/drawing/2014/main" xmlns="" id="{9B5D8682-45B9-494A-B5E3-D76210DB7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2" name="Rectangle 7">
            <a:extLst>
              <a:ext uri="{FF2B5EF4-FFF2-40B4-BE49-F238E27FC236}">
                <a16:creationId xmlns:a16="http://schemas.microsoft.com/office/drawing/2014/main" xmlns="" id="{EC7C791E-1B79-448F-92AE-CD95971CE15A}"/>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sp>
        <p:nvSpPr>
          <p:cNvPr id="13" name="CaixaDeTexto 12">
            <a:extLst>
              <a:ext uri="{FF2B5EF4-FFF2-40B4-BE49-F238E27FC236}">
                <a16:creationId xmlns:a16="http://schemas.microsoft.com/office/drawing/2014/main" xmlns="" id="{8D3E77F6-6112-4B9A-A561-0D1AB80FED05}"/>
              </a:ext>
            </a:extLst>
          </p:cNvPr>
          <p:cNvSpPr txBox="1"/>
          <p:nvPr/>
        </p:nvSpPr>
        <p:spPr>
          <a:xfrm>
            <a:off x="250825" y="209550"/>
            <a:ext cx="6815138"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cadastro de nutricionista 2018</a:t>
            </a:r>
          </a:p>
        </p:txBody>
      </p:sp>
      <p:sp>
        <p:nvSpPr>
          <p:cNvPr id="14" name="CaixaDeTexto 13">
            <a:extLst>
              <a:ext uri="{FF2B5EF4-FFF2-40B4-BE49-F238E27FC236}">
                <a16:creationId xmlns:a16="http://schemas.microsoft.com/office/drawing/2014/main" xmlns="" id="{F974C80E-4A75-4EA5-B41C-F2AE61E18725}"/>
              </a:ext>
            </a:extLst>
          </p:cNvPr>
          <p:cNvSpPr txBox="1"/>
          <p:nvPr/>
        </p:nvSpPr>
        <p:spPr>
          <a:xfrm>
            <a:off x="250825" y="1989138"/>
            <a:ext cx="8770938" cy="3108325"/>
          </a:xfrm>
          <a:prstGeom prst="rect">
            <a:avLst/>
          </a:prstGeom>
          <a:noFill/>
        </p:spPr>
        <p:txBody>
          <a:bodyPr>
            <a:spAutoFit/>
          </a:bodyPr>
          <a:lstStyle/>
          <a:p>
            <a:pPr algn="just">
              <a:defRPr/>
            </a:pPr>
            <a:r>
              <a:rPr lang="pt-BR" dirty="0">
                <a:latin typeface="Arial" charset="0"/>
              </a:rPr>
              <a:t> - TOTAL DE NUTRICIONISTAS CADASTRADOS NO SIMEC/PAR – </a:t>
            </a:r>
            <a:r>
              <a:rPr lang="pt-BR" dirty="0">
                <a:solidFill>
                  <a:srgbClr val="FF0000"/>
                </a:solidFill>
                <a:latin typeface="Arial" charset="0"/>
              </a:rPr>
              <a:t>7800</a:t>
            </a:r>
          </a:p>
          <a:p>
            <a:pPr algn="just">
              <a:defRPr/>
            </a:pPr>
            <a:endParaRPr lang="pt-BR" dirty="0">
              <a:solidFill>
                <a:srgbClr val="FF0000"/>
              </a:solidFill>
              <a:latin typeface="Arial" charset="0"/>
            </a:endParaRPr>
          </a:p>
          <a:p>
            <a:pPr algn="just">
              <a:defRPr/>
            </a:pPr>
            <a:r>
              <a:rPr lang="pt-BR" dirty="0">
                <a:solidFill>
                  <a:srgbClr val="0000CC"/>
                </a:solidFill>
                <a:latin typeface="Arial" charset="0"/>
              </a:rPr>
              <a:t>Sendo que desse universo de cadastros temos: </a:t>
            </a:r>
          </a:p>
          <a:p>
            <a:pPr algn="just">
              <a:defRPr/>
            </a:pPr>
            <a:endParaRPr lang="pt-BR" dirty="0">
              <a:solidFill>
                <a:srgbClr val="FF0000"/>
              </a:solidFill>
              <a:latin typeface="Arial" charset="0"/>
            </a:endParaRPr>
          </a:p>
          <a:p>
            <a:pPr algn="just">
              <a:defRPr/>
            </a:pPr>
            <a:r>
              <a:rPr lang="pt-BR" dirty="0">
                <a:latin typeface="Arial" charset="0"/>
              </a:rPr>
              <a:t>- NUTRICIONISTAS PENDENTES DE VALIDAÇÃO – </a:t>
            </a:r>
            <a:r>
              <a:rPr lang="pt-BR" dirty="0">
                <a:solidFill>
                  <a:srgbClr val="FF0000"/>
                </a:solidFill>
                <a:latin typeface="Arial" charset="0"/>
              </a:rPr>
              <a:t>2022</a:t>
            </a:r>
          </a:p>
          <a:p>
            <a:pPr algn="just">
              <a:defRPr/>
            </a:pPr>
            <a:endParaRPr lang="pt-BR" dirty="0">
              <a:solidFill>
                <a:srgbClr val="FF0000"/>
              </a:solidFill>
              <a:latin typeface="Arial" charset="0"/>
            </a:endParaRPr>
          </a:p>
          <a:p>
            <a:pPr algn="just">
              <a:defRPr/>
            </a:pPr>
            <a:r>
              <a:rPr lang="pt-BR" dirty="0">
                <a:latin typeface="Arial" charset="0"/>
              </a:rPr>
              <a:t>- NUTRICIONISTAS COM CADASTROS EM ANÁLISE PELO FNDE – </a:t>
            </a:r>
            <a:r>
              <a:rPr lang="pt-BR" dirty="0">
                <a:solidFill>
                  <a:srgbClr val="FF0000"/>
                </a:solidFill>
                <a:latin typeface="Arial" charset="0"/>
              </a:rPr>
              <a:t>2123</a:t>
            </a:r>
          </a:p>
          <a:p>
            <a:pPr marL="285750" indent="-285750" algn="just">
              <a:buFontTx/>
              <a:buChar char="-"/>
              <a:defRPr/>
            </a:pPr>
            <a:endParaRPr lang="pt-BR" dirty="0">
              <a:solidFill>
                <a:srgbClr val="FF0000"/>
              </a:solidFill>
              <a:latin typeface="Arial" charset="0"/>
            </a:endParaRPr>
          </a:p>
          <a:p>
            <a:pPr algn="just">
              <a:defRPr/>
            </a:pPr>
            <a:r>
              <a:rPr lang="pt-BR" dirty="0">
                <a:latin typeface="Arial" charset="0"/>
              </a:rPr>
              <a:t>- NUTRICIONISTAS QUE APENAS VALIDOU O VINCULO POREM NÃO FINALIZOU O CADASTRO – </a:t>
            </a:r>
            <a:r>
              <a:rPr lang="pt-BR" dirty="0">
                <a:solidFill>
                  <a:srgbClr val="FF0000"/>
                </a:solidFill>
                <a:latin typeface="Arial" charset="0"/>
              </a:rPr>
              <a:t>489</a:t>
            </a:r>
          </a:p>
          <a:p>
            <a:pPr marL="285750" indent="-285750" algn="just">
              <a:buFontTx/>
              <a:buChar char="-"/>
              <a:defRPr/>
            </a:pPr>
            <a:r>
              <a:rPr lang="pt-BR" dirty="0">
                <a:latin typeface="Arial" charset="0"/>
              </a:rPr>
              <a:t>CADASTRO APROVADO - </a:t>
            </a:r>
            <a:r>
              <a:rPr lang="pt-BR" dirty="0">
                <a:solidFill>
                  <a:srgbClr val="FF0000"/>
                </a:solidFill>
                <a:latin typeface="Arial" charset="0"/>
              </a:rPr>
              <a:t>2851</a:t>
            </a:r>
          </a:p>
          <a:p>
            <a:pPr marL="285750" indent="-285750" algn="just">
              <a:buFontTx/>
              <a:buChar char="-"/>
              <a:defRPr/>
            </a:pPr>
            <a:endParaRPr lang="pt-BR" dirty="0">
              <a:solidFill>
                <a:srgbClr val="FF0000"/>
              </a:solidFill>
              <a:latin typeface="Arial" charset="0"/>
            </a:endParaRPr>
          </a:p>
          <a:p>
            <a:pPr marL="285750" indent="-285750" algn="just">
              <a:buFontTx/>
              <a:buChar char="-"/>
              <a:defRPr/>
            </a:pPr>
            <a:endParaRPr lang="pt-BR" dirty="0">
              <a:solidFill>
                <a:srgbClr val="FF0000"/>
              </a:solidFill>
              <a:latin typeface="Arial" charset="0"/>
            </a:endParaRPr>
          </a:p>
          <a:p>
            <a:pPr marL="285750" indent="-285750" algn="just">
              <a:buFontTx/>
              <a:buChar char="-"/>
              <a:defRPr/>
            </a:pPr>
            <a:r>
              <a:rPr lang="pt-BR" dirty="0">
                <a:solidFill>
                  <a:srgbClr val="0000CC"/>
                </a:solidFill>
                <a:latin typeface="Arial" charset="0"/>
              </a:rPr>
              <a:t>TODAS AS </a:t>
            </a:r>
            <a:r>
              <a:rPr lang="pt-BR" dirty="0" err="1">
                <a:solidFill>
                  <a:srgbClr val="0000CC"/>
                </a:solidFill>
                <a:latin typeface="Arial" charset="0"/>
              </a:rPr>
              <a:t>SEDUCs</a:t>
            </a:r>
            <a:r>
              <a:rPr lang="pt-BR" dirty="0">
                <a:solidFill>
                  <a:srgbClr val="0000CC"/>
                </a:solidFill>
                <a:latin typeface="Arial" charset="0"/>
              </a:rPr>
              <a:t> possuem Nutricionistas cadastrados</a:t>
            </a:r>
          </a:p>
          <a:p>
            <a:pPr marL="285750" indent="-285750" algn="just">
              <a:buFontTx/>
              <a:buChar char="-"/>
              <a:defRPr/>
            </a:pPr>
            <a:endParaRPr lang="pt-BR" dirty="0">
              <a:solidFill>
                <a:srgbClr val="FF0000"/>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xmlns="" id="{7748E651-8B0A-4B3F-90F5-E7308E119766}"/>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9773897E-9AF7-4D2B-9D0D-88C1D0B372D3}"/>
              </a:ext>
            </a:extLst>
          </p:cNvPr>
          <p:cNvSpPr txBox="1"/>
          <p:nvPr/>
        </p:nvSpPr>
        <p:spPr>
          <a:xfrm>
            <a:off x="250825" y="209550"/>
            <a:ext cx="718820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Programa nacional de alimentação escolar</a:t>
            </a:r>
          </a:p>
        </p:txBody>
      </p:sp>
      <p:pic>
        <p:nvPicPr>
          <p:cNvPr id="5124" name="Imagem 4">
            <a:extLst>
              <a:ext uri="{FF2B5EF4-FFF2-40B4-BE49-F238E27FC236}">
                <a16:creationId xmlns:a16="http://schemas.microsoft.com/office/drawing/2014/main" xmlns="" id="{DF3520AF-6747-49A5-BE34-8A7348559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a:extLst>
              <a:ext uri="{FF2B5EF4-FFF2-40B4-BE49-F238E27FC236}">
                <a16:creationId xmlns:a16="http://schemas.microsoft.com/office/drawing/2014/main" xmlns="" id="{3AB80712-7E48-4151-A7B5-1B0F86F69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126" name="Conector de seta reta 6">
            <a:extLst>
              <a:ext uri="{FF2B5EF4-FFF2-40B4-BE49-F238E27FC236}">
                <a16:creationId xmlns:a16="http://schemas.microsoft.com/office/drawing/2014/main" xmlns="" id="{B2DED702-A449-4816-9F7C-B2B59A4B4D54}"/>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7" name="Rectangle 1">
            <a:extLst>
              <a:ext uri="{FF2B5EF4-FFF2-40B4-BE49-F238E27FC236}">
                <a16:creationId xmlns:a16="http://schemas.microsoft.com/office/drawing/2014/main" xmlns="" id="{2D40A77D-31D6-4CA9-941F-BC81BFC33BEA}"/>
              </a:ext>
            </a:extLst>
          </p:cNvPr>
          <p:cNvSpPr>
            <a:spLocks noChangeArrowheads="1"/>
          </p:cNvSpPr>
          <p:nvPr/>
        </p:nvSpPr>
        <p:spPr bwMode="auto">
          <a:xfrm>
            <a:off x="250825" y="836613"/>
            <a:ext cx="86423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gn="just" eaLnBrk="0" hangingPunct="0">
              <a:buFont typeface="+mj-lt"/>
              <a:buAutoNum type="arabicPeriod"/>
              <a:defRPr/>
            </a:pPr>
            <a:r>
              <a:rPr lang="pt-BR" sz="2800" dirty="0">
                <a:solidFill>
                  <a:srgbClr val="000000"/>
                </a:solidFill>
                <a:latin typeface="Arial" charset="0"/>
              </a:rPr>
              <a:t>Legislação</a:t>
            </a:r>
          </a:p>
          <a:p>
            <a:pPr marL="514350" indent="-514350" algn="just" eaLnBrk="0" hangingPunct="0">
              <a:buFont typeface="+mj-lt"/>
              <a:buAutoNum type="arabicPeriod"/>
              <a:defRPr/>
            </a:pPr>
            <a:endParaRPr lang="pt-BR" sz="2800" dirty="0">
              <a:solidFill>
                <a:srgbClr val="000000"/>
              </a:solidFill>
              <a:latin typeface="Arial" charset="0"/>
            </a:endParaRPr>
          </a:p>
          <a:p>
            <a:pPr marL="514350" indent="-514350" algn="just" eaLnBrk="0" hangingPunct="0">
              <a:buFont typeface="+mj-lt"/>
              <a:buAutoNum type="arabicPeriod"/>
              <a:defRPr/>
            </a:pPr>
            <a:r>
              <a:rPr lang="pt-BR" sz="2800" dirty="0">
                <a:solidFill>
                  <a:srgbClr val="000000"/>
                </a:solidFill>
                <a:latin typeface="Arial" charset="0"/>
              </a:rPr>
              <a:t>Cadastro do profissional e Responsabilidade Técnica</a:t>
            </a:r>
          </a:p>
          <a:p>
            <a:pPr marL="514350" indent="-514350" algn="just" eaLnBrk="0" hangingPunct="0">
              <a:buFont typeface="+mj-lt"/>
              <a:buAutoNum type="arabicPeriod"/>
              <a:defRPr/>
            </a:pPr>
            <a:endParaRPr lang="pt-BR" sz="2800" dirty="0">
              <a:solidFill>
                <a:srgbClr val="000000"/>
              </a:solidFill>
              <a:latin typeface="Arial" charset="0"/>
            </a:endParaRPr>
          </a:p>
          <a:p>
            <a:pPr marL="514350" indent="-514350" algn="just" eaLnBrk="0" hangingPunct="0">
              <a:buFont typeface="+mj-lt"/>
              <a:buAutoNum type="arabicPeriod"/>
              <a:defRPr/>
            </a:pPr>
            <a:r>
              <a:rPr lang="pt-BR" sz="2800" dirty="0">
                <a:solidFill>
                  <a:srgbClr val="000000"/>
                </a:solidFill>
                <a:latin typeface="Arial" charset="0"/>
              </a:rPr>
              <a:t>Cenário Parâmetro Numérico</a:t>
            </a:r>
          </a:p>
          <a:p>
            <a:pPr marL="514350" indent="-514350" algn="just" eaLnBrk="0" hangingPunct="0">
              <a:buFont typeface="+mj-lt"/>
              <a:buAutoNum type="arabicPeriod"/>
              <a:defRPr/>
            </a:pPr>
            <a:endParaRPr lang="pt-BR" sz="2800" dirty="0">
              <a:solidFill>
                <a:srgbClr val="000000"/>
              </a:solidFill>
              <a:latin typeface="Arial" charset="0"/>
            </a:endParaRPr>
          </a:p>
          <a:p>
            <a:pPr marL="514350" indent="-514350" algn="just" eaLnBrk="0" hangingPunct="0">
              <a:buFont typeface="+mj-lt"/>
              <a:buAutoNum type="arabicPeriod"/>
              <a:defRPr/>
            </a:pPr>
            <a:r>
              <a:rPr lang="pt-BR" sz="2800" dirty="0">
                <a:solidFill>
                  <a:srgbClr val="000000"/>
                </a:solidFill>
                <a:latin typeface="Arial" charset="0"/>
              </a:rPr>
              <a:t>Apoio técnico ao nutricionista</a:t>
            </a:r>
          </a:p>
          <a:p>
            <a:pPr marL="514350" indent="-514350" algn="just" eaLnBrk="0" hangingPunct="0">
              <a:buFont typeface="+mj-lt"/>
              <a:buAutoNum type="arabicPeriod"/>
              <a:defRPr/>
            </a:pPr>
            <a:endParaRPr lang="pt-BR" sz="2800" dirty="0">
              <a:solidFill>
                <a:srgbClr val="000000"/>
              </a:solidFill>
              <a:latin typeface="Arial" charset="0"/>
            </a:endParaRPr>
          </a:p>
          <a:p>
            <a:pPr marL="514350" indent="-514350" algn="just" eaLnBrk="0" hangingPunct="0">
              <a:buFont typeface="+mj-lt"/>
              <a:buAutoNum type="arabicPeriod"/>
              <a:defRPr/>
            </a:pPr>
            <a:r>
              <a:rPr lang="pt-BR" sz="2800" dirty="0">
                <a:latin typeface="Arial" charset="0"/>
              </a:rPr>
              <a:t>Agenda 2018</a:t>
            </a:r>
          </a:p>
          <a:p>
            <a:pPr algn="just" eaLnBrk="0" hangingPunct="0">
              <a:defRPr/>
            </a:pPr>
            <a:endParaRPr lang="pt-BR" sz="1600" dirty="0">
              <a:solidFill>
                <a:srgbClr val="000000"/>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Imagem 4">
            <a:extLst>
              <a:ext uri="{FF2B5EF4-FFF2-40B4-BE49-F238E27FC236}">
                <a16:creationId xmlns:a16="http://schemas.microsoft.com/office/drawing/2014/main" xmlns="" id="{2A8DCB4E-7442-4943-ABF9-EB7DA3479C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600710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a16="http://schemas.microsoft.com/office/drawing/2014/main" xmlns="" id="{26D23783-8330-4A9B-8580-35D18466D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85248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D938C625-2FBB-4B09-A4C0-1ADE9D10E8F7}"/>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 PNAE – </a:t>
            </a:r>
          </a:p>
        </p:txBody>
      </p:sp>
      <p:sp>
        <p:nvSpPr>
          <p:cNvPr id="32773" name="Rectangle 6">
            <a:extLst>
              <a:ext uri="{FF2B5EF4-FFF2-40B4-BE49-F238E27FC236}">
                <a16:creationId xmlns:a16="http://schemas.microsoft.com/office/drawing/2014/main" xmlns="" id="{8C9B02A5-DB33-45B8-BE27-D6B62DCDA926}"/>
              </a:ext>
            </a:extLst>
          </p:cNvPr>
          <p:cNvSpPr>
            <a:spLocks noChangeArrowheads="1"/>
          </p:cNvSpPr>
          <p:nvPr/>
        </p:nvSpPr>
        <p:spPr bwMode="auto">
          <a:xfrm>
            <a:off x="2827338" y="2803525"/>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sp>
        <p:nvSpPr>
          <p:cNvPr id="32774" name="Retângulo 1">
            <a:extLst>
              <a:ext uri="{FF2B5EF4-FFF2-40B4-BE49-F238E27FC236}">
                <a16:creationId xmlns:a16="http://schemas.microsoft.com/office/drawing/2014/main" xmlns="" id="{2F29C50C-B4D3-49F3-A69E-F040A65EE3C7}"/>
              </a:ext>
            </a:extLst>
          </p:cNvPr>
          <p:cNvSpPr>
            <a:spLocks noChangeArrowheads="1"/>
          </p:cNvSpPr>
          <p:nvPr/>
        </p:nvSpPr>
        <p:spPr bwMode="auto">
          <a:xfrm>
            <a:off x="217488" y="2708275"/>
            <a:ext cx="8709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a:r>
              <a:rPr lang="pt-BR" altLang="pt-BR" sz="4800">
                <a:solidFill>
                  <a:srgbClr val="000000"/>
                </a:solidFill>
              </a:rPr>
              <a:t>Cenário Parâmetro Numérico</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Imagem 4">
            <a:extLst>
              <a:ext uri="{FF2B5EF4-FFF2-40B4-BE49-F238E27FC236}">
                <a16:creationId xmlns:a16="http://schemas.microsoft.com/office/drawing/2014/main" xmlns="" id="{E1C4F3E0-2DD5-4BE6-9438-AD0DFA31F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a:extLst>
              <a:ext uri="{FF2B5EF4-FFF2-40B4-BE49-F238E27FC236}">
                <a16:creationId xmlns:a16="http://schemas.microsoft.com/office/drawing/2014/main" xmlns="" id="{A00FA39F-2359-4013-9CF4-A345AB667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6" name="Rectangle 7">
            <a:extLst>
              <a:ext uri="{FF2B5EF4-FFF2-40B4-BE49-F238E27FC236}">
                <a16:creationId xmlns:a16="http://schemas.microsoft.com/office/drawing/2014/main" xmlns="" id="{21E2FEEC-3E7D-4E97-B055-80316B96DE60}"/>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sp>
        <p:nvSpPr>
          <p:cNvPr id="23557" name="CaixaDeTexto 27">
            <a:extLst>
              <a:ext uri="{FF2B5EF4-FFF2-40B4-BE49-F238E27FC236}">
                <a16:creationId xmlns:a16="http://schemas.microsoft.com/office/drawing/2014/main" xmlns="" id="{1E50F4B5-1C4E-44B4-813A-0B2374F6B267}"/>
              </a:ext>
            </a:extLst>
          </p:cNvPr>
          <p:cNvSpPr txBox="1">
            <a:spLocks noChangeArrowheads="1"/>
          </p:cNvSpPr>
          <p:nvPr/>
        </p:nvSpPr>
        <p:spPr bwMode="auto">
          <a:xfrm>
            <a:off x="200025" y="1268413"/>
            <a:ext cx="8656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buFont typeface="Wingdings" panose="05000000000000000000" pitchFamily="2" charset="2"/>
              <a:buChar char="ü"/>
            </a:pPr>
            <a:r>
              <a:rPr lang="pt-BR" altLang="pt-BR" sz="2200">
                <a:sym typeface="Wingdings" panose="05000000000000000000" pitchFamily="2" charset="2"/>
              </a:rPr>
              <a:t>A EEx. deverá oferecer condições suficientes e adequadas de trabalho e cumprir os parâmetros numéricos mínimos de referência de nutricionistas por escolares (Resolução CFN nº 465/2010): </a:t>
            </a:r>
          </a:p>
        </p:txBody>
      </p:sp>
      <p:pic>
        <p:nvPicPr>
          <p:cNvPr id="23558" name="Picture 2">
            <a:extLst>
              <a:ext uri="{FF2B5EF4-FFF2-40B4-BE49-F238E27FC236}">
                <a16:creationId xmlns:a16="http://schemas.microsoft.com/office/drawing/2014/main" xmlns="" id="{3A6F328D-7B86-457B-90BF-AEDF66167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1" t="31523" r="7555" b="30602"/>
          <a:stretch>
            <a:fillRect/>
          </a:stretch>
        </p:blipFill>
        <p:spPr bwMode="auto">
          <a:xfrm>
            <a:off x="317500" y="2997200"/>
            <a:ext cx="8539163"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9" name="Retângulo 59">
            <a:extLst>
              <a:ext uri="{FF2B5EF4-FFF2-40B4-BE49-F238E27FC236}">
                <a16:creationId xmlns:a16="http://schemas.microsoft.com/office/drawing/2014/main" xmlns="" id="{A4D3318D-E3C9-4889-8526-88A9CD6FC37B}"/>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4800" i="1">
                <a:solidFill>
                  <a:schemeClr val="accent2"/>
                </a:solidFill>
              </a:rPr>
              <a:t>Nutricionista no PNAE</a:t>
            </a:r>
            <a:endParaRPr lang="pt-BR" altLang="pt-BR" sz="48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Imagem 4">
            <a:extLst>
              <a:ext uri="{FF2B5EF4-FFF2-40B4-BE49-F238E27FC236}">
                <a16:creationId xmlns:a16="http://schemas.microsoft.com/office/drawing/2014/main" xmlns="" id="{866EF730-2F21-431E-BB6C-FFC2D0492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600710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a:extLst>
              <a:ext uri="{FF2B5EF4-FFF2-40B4-BE49-F238E27FC236}">
                <a16:creationId xmlns:a16="http://schemas.microsoft.com/office/drawing/2014/main" xmlns="" id="{15F8D481-C96A-4C4A-A484-4C519A72D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85248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EF49908A-7FB6-42F8-84DA-C32407F98E99}"/>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parâmetro </a:t>
            </a:r>
            <a:r>
              <a:rPr lang="pt-BR" sz="2600" cap="small" dirty="0" err="1">
                <a:solidFill>
                  <a:srgbClr val="002060"/>
                </a:solidFill>
                <a:effectLst>
                  <a:outerShdw blurRad="38100" dist="38100" dir="2700000" algn="tl">
                    <a:srgbClr val="000000">
                      <a:alpha val="43137"/>
                    </a:srgbClr>
                  </a:outerShdw>
                </a:effectLst>
                <a:latin typeface="Arial" charset="0"/>
              </a:rPr>
              <a:t>cfn</a:t>
            </a:r>
            <a:r>
              <a:rPr lang="pt-BR" sz="2600" cap="small" dirty="0">
                <a:solidFill>
                  <a:srgbClr val="002060"/>
                </a:solidFill>
                <a:effectLst>
                  <a:outerShdw blurRad="38100" dist="38100" dir="2700000" algn="tl">
                    <a:srgbClr val="000000">
                      <a:alpha val="43137"/>
                    </a:srgbClr>
                  </a:outerShdw>
                </a:effectLst>
                <a:latin typeface="Arial" charset="0"/>
              </a:rPr>
              <a:t> x cadastro no </a:t>
            </a:r>
            <a:r>
              <a:rPr lang="pt-BR" sz="2600" cap="small" dirty="0" err="1">
                <a:solidFill>
                  <a:srgbClr val="002060"/>
                </a:solidFill>
                <a:effectLst>
                  <a:outerShdw blurRad="38100" dist="38100" dir="2700000" algn="tl">
                    <a:srgbClr val="000000">
                      <a:alpha val="43137"/>
                    </a:srgbClr>
                  </a:outerShdw>
                </a:effectLst>
                <a:latin typeface="Arial" charset="0"/>
              </a:rPr>
              <a:t>simec</a:t>
            </a: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33797" name="Picture 3">
            <a:extLst>
              <a:ext uri="{FF2B5EF4-FFF2-40B4-BE49-F238E27FC236}">
                <a16:creationId xmlns:a16="http://schemas.microsoft.com/office/drawing/2014/main" xmlns="" id="{0ED05E41-B011-4643-8050-573420292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2060575"/>
            <a:ext cx="432911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a 2">
            <a:extLst>
              <a:ext uri="{FF2B5EF4-FFF2-40B4-BE49-F238E27FC236}">
                <a16:creationId xmlns:a16="http://schemas.microsoft.com/office/drawing/2014/main" xmlns="" id="{D31F7B5D-1255-4AC5-9574-FFDBB5470FFB}"/>
              </a:ext>
            </a:extLst>
          </p:cNvPr>
          <p:cNvGraphicFramePr>
            <a:graphicFrameLocks noGrp="1"/>
          </p:cNvGraphicFramePr>
          <p:nvPr/>
        </p:nvGraphicFramePr>
        <p:xfrm>
          <a:off x="4425950" y="908050"/>
          <a:ext cx="4568824" cy="2735266"/>
        </p:xfrm>
        <a:graphic>
          <a:graphicData uri="http://schemas.openxmlformats.org/drawingml/2006/table">
            <a:tbl>
              <a:tblPr firstRow="1" firstCol="1" bandRow="1">
                <a:tableStyleId>{5C22544A-7EE6-4342-B048-85BDC9FD1C3A}</a:tableStyleId>
              </a:tblPr>
              <a:tblGrid>
                <a:gridCol w="1740228">
                  <a:extLst>
                    <a:ext uri="{9D8B030D-6E8A-4147-A177-3AD203B41FA5}">
                      <a16:colId xmlns:a16="http://schemas.microsoft.com/office/drawing/2014/main" xmlns="" val="20000"/>
                    </a:ext>
                  </a:extLst>
                </a:gridCol>
                <a:gridCol w="1296232">
                  <a:extLst>
                    <a:ext uri="{9D8B030D-6E8A-4147-A177-3AD203B41FA5}">
                      <a16:colId xmlns:a16="http://schemas.microsoft.com/office/drawing/2014/main" xmlns="" val="20001"/>
                    </a:ext>
                  </a:extLst>
                </a:gridCol>
                <a:gridCol w="1532364">
                  <a:extLst>
                    <a:ext uri="{9D8B030D-6E8A-4147-A177-3AD203B41FA5}">
                      <a16:colId xmlns:a16="http://schemas.microsoft.com/office/drawing/2014/main" xmlns="" val="20002"/>
                    </a:ext>
                  </a:extLst>
                </a:gridCol>
              </a:tblGrid>
              <a:tr h="455877">
                <a:tc>
                  <a:txBody>
                    <a:bodyPr/>
                    <a:lstStyle/>
                    <a:p>
                      <a:pPr>
                        <a:lnSpc>
                          <a:spcPct val="115000"/>
                        </a:lnSpc>
                        <a:spcAft>
                          <a:spcPts val="0"/>
                        </a:spcAft>
                      </a:pPr>
                      <a:r>
                        <a:rPr lang="pt-BR" sz="1300" dirty="0">
                          <a:solidFill>
                            <a:schemeClr val="tx1"/>
                          </a:solidFill>
                          <a:effectLst/>
                        </a:rPr>
                        <a:t>SEDUC</a:t>
                      </a:r>
                      <a:endParaRPr lang="pt-BR" sz="1300"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a:solidFill>
                            <a:schemeClr val="tx1"/>
                          </a:solidFill>
                          <a:effectLst/>
                        </a:rPr>
                        <a:t>PARÂMETRO CFN</a:t>
                      </a:r>
                      <a:endParaRPr lang="pt-BR" sz="130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a:solidFill>
                            <a:schemeClr val="tx1"/>
                          </a:solidFill>
                          <a:effectLst/>
                        </a:rPr>
                        <a:t>CADASTRO SIMEC</a:t>
                      </a:r>
                      <a:endParaRPr lang="pt-BR" sz="130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0"/>
                  </a:ext>
                </a:extLst>
              </a:tr>
              <a:tr h="227939">
                <a:tc>
                  <a:txBody>
                    <a:bodyPr/>
                    <a:lstStyle/>
                    <a:p>
                      <a:pPr>
                        <a:lnSpc>
                          <a:spcPct val="115000"/>
                        </a:lnSpc>
                        <a:spcAft>
                          <a:spcPts val="0"/>
                        </a:spcAft>
                      </a:pPr>
                      <a:r>
                        <a:rPr lang="pt-BR" sz="1300" dirty="0">
                          <a:solidFill>
                            <a:schemeClr val="tx1"/>
                          </a:solidFill>
                          <a:effectLst/>
                        </a:rPr>
                        <a:t>Alagoas</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80</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3</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1"/>
                  </a:ext>
                </a:extLst>
              </a:tr>
              <a:tr h="227939">
                <a:tc>
                  <a:txBody>
                    <a:bodyPr/>
                    <a:lstStyle/>
                    <a:p>
                      <a:pPr>
                        <a:lnSpc>
                          <a:spcPct val="115000"/>
                        </a:lnSpc>
                        <a:spcAft>
                          <a:spcPts val="0"/>
                        </a:spcAft>
                      </a:pPr>
                      <a:r>
                        <a:rPr lang="pt-BR" sz="1300" dirty="0">
                          <a:solidFill>
                            <a:schemeClr val="tx1"/>
                          </a:solidFill>
                          <a:effectLst/>
                        </a:rPr>
                        <a:t>Bahia</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353</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2</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2"/>
                  </a:ext>
                </a:extLst>
              </a:tr>
              <a:tr h="227939">
                <a:tc>
                  <a:txBody>
                    <a:bodyPr/>
                    <a:lstStyle/>
                    <a:p>
                      <a:pPr>
                        <a:lnSpc>
                          <a:spcPct val="115000"/>
                        </a:lnSpc>
                        <a:spcAft>
                          <a:spcPts val="0"/>
                        </a:spcAft>
                      </a:pPr>
                      <a:r>
                        <a:rPr lang="pt-BR" sz="1300" dirty="0">
                          <a:solidFill>
                            <a:schemeClr val="tx1"/>
                          </a:solidFill>
                          <a:effectLst/>
                        </a:rPr>
                        <a:t>Ceará</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182</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6</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3"/>
                  </a:ext>
                </a:extLst>
              </a:tr>
              <a:tr h="227939">
                <a:tc>
                  <a:txBody>
                    <a:bodyPr/>
                    <a:lstStyle/>
                    <a:p>
                      <a:pPr>
                        <a:lnSpc>
                          <a:spcPct val="115000"/>
                        </a:lnSpc>
                        <a:spcAft>
                          <a:spcPts val="0"/>
                        </a:spcAft>
                      </a:pPr>
                      <a:r>
                        <a:rPr lang="pt-BR" sz="1300" dirty="0">
                          <a:solidFill>
                            <a:schemeClr val="tx1"/>
                          </a:solidFill>
                          <a:effectLst/>
                        </a:rPr>
                        <a:t>Maranhão </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150</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3</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4"/>
                  </a:ext>
                </a:extLst>
              </a:tr>
              <a:tr h="227939">
                <a:tc>
                  <a:txBody>
                    <a:bodyPr/>
                    <a:lstStyle/>
                    <a:p>
                      <a:pPr>
                        <a:lnSpc>
                          <a:spcPct val="115000"/>
                        </a:lnSpc>
                        <a:spcAft>
                          <a:spcPts val="0"/>
                        </a:spcAft>
                      </a:pPr>
                      <a:r>
                        <a:rPr lang="pt-BR" sz="1300" dirty="0">
                          <a:solidFill>
                            <a:schemeClr val="tx1"/>
                          </a:solidFill>
                          <a:effectLst/>
                        </a:rPr>
                        <a:t>Paraíba</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127</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4</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5"/>
                  </a:ext>
                </a:extLst>
              </a:tr>
              <a:tr h="227939">
                <a:tc>
                  <a:txBody>
                    <a:bodyPr/>
                    <a:lstStyle/>
                    <a:p>
                      <a:pPr>
                        <a:lnSpc>
                          <a:spcPct val="115000"/>
                        </a:lnSpc>
                        <a:spcAft>
                          <a:spcPts val="0"/>
                        </a:spcAft>
                      </a:pPr>
                      <a:r>
                        <a:rPr lang="pt-BR" sz="1300" dirty="0">
                          <a:solidFill>
                            <a:schemeClr val="tx1"/>
                          </a:solidFill>
                          <a:effectLst/>
                        </a:rPr>
                        <a:t>Pernambuco</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240</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61</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6"/>
                  </a:ext>
                </a:extLst>
              </a:tr>
              <a:tr h="227939">
                <a:tc>
                  <a:txBody>
                    <a:bodyPr/>
                    <a:lstStyle/>
                    <a:p>
                      <a:pPr>
                        <a:lnSpc>
                          <a:spcPct val="115000"/>
                        </a:lnSpc>
                        <a:spcAft>
                          <a:spcPts val="0"/>
                        </a:spcAft>
                      </a:pPr>
                      <a:r>
                        <a:rPr lang="pt-BR" sz="1300" dirty="0">
                          <a:solidFill>
                            <a:schemeClr val="tx1"/>
                          </a:solidFill>
                          <a:effectLst/>
                        </a:rPr>
                        <a:t>Piauí</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114</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62</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7"/>
                  </a:ext>
                </a:extLst>
              </a:tr>
              <a:tr h="455877">
                <a:tc>
                  <a:txBody>
                    <a:bodyPr/>
                    <a:lstStyle/>
                    <a:p>
                      <a:pPr>
                        <a:lnSpc>
                          <a:spcPct val="115000"/>
                        </a:lnSpc>
                        <a:spcAft>
                          <a:spcPts val="0"/>
                        </a:spcAft>
                      </a:pPr>
                      <a:r>
                        <a:rPr lang="pt-BR" sz="1300" dirty="0">
                          <a:solidFill>
                            <a:schemeClr val="tx1"/>
                          </a:solidFill>
                          <a:effectLst/>
                        </a:rPr>
                        <a:t>Rio Grande no Norte</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100</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12</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8"/>
                  </a:ext>
                </a:extLst>
              </a:tr>
              <a:tr h="227939">
                <a:tc>
                  <a:txBody>
                    <a:bodyPr/>
                    <a:lstStyle/>
                    <a:p>
                      <a:pPr>
                        <a:lnSpc>
                          <a:spcPct val="115000"/>
                        </a:lnSpc>
                        <a:spcAft>
                          <a:spcPts val="0"/>
                        </a:spcAft>
                      </a:pPr>
                      <a:r>
                        <a:rPr lang="pt-BR" sz="1300" dirty="0">
                          <a:solidFill>
                            <a:schemeClr val="tx1"/>
                          </a:solidFill>
                          <a:effectLst/>
                        </a:rPr>
                        <a:t>Sergipe</a:t>
                      </a:r>
                      <a:endParaRPr lang="pt-BR" sz="1300" dirty="0">
                        <a:solidFill>
                          <a:schemeClr val="tx1"/>
                        </a:solidFill>
                        <a:effectLst/>
                        <a:latin typeface="Calibri"/>
                        <a:ea typeface="Calibri"/>
                        <a:cs typeface="Times New Roman"/>
                      </a:endParaRPr>
                    </a:p>
                  </a:txBody>
                  <a:tcPr marL="68577" marR="68577" marT="0" marB="0">
                    <a:solidFill>
                      <a:srgbClr val="FF0000"/>
                    </a:solidFill>
                  </a:tcPr>
                </a:tc>
                <a:tc>
                  <a:txBody>
                    <a:bodyPr/>
                    <a:lstStyle/>
                    <a:p>
                      <a:pPr>
                        <a:lnSpc>
                          <a:spcPct val="115000"/>
                        </a:lnSpc>
                        <a:spcAft>
                          <a:spcPts val="0"/>
                        </a:spcAft>
                      </a:pPr>
                      <a:r>
                        <a:rPr lang="pt-BR" sz="1300" b="1" dirty="0">
                          <a:solidFill>
                            <a:schemeClr val="tx1"/>
                          </a:solidFill>
                          <a:effectLst/>
                        </a:rPr>
                        <a:t>67</a:t>
                      </a:r>
                      <a:endParaRPr lang="pt-BR" sz="13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300" b="1" dirty="0">
                          <a:solidFill>
                            <a:schemeClr val="tx1"/>
                          </a:solidFill>
                          <a:effectLst/>
                        </a:rPr>
                        <a:t> 4</a:t>
                      </a:r>
                      <a:endParaRPr lang="pt-BR" sz="13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9"/>
                  </a:ext>
                </a:extLst>
              </a:tr>
            </a:tbl>
          </a:graphicData>
        </a:graphic>
      </p:graphicFrame>
      <p:sp>
        <p:nvSpPr>
          <p:cNvPr id="33844" name="Rectangle 6">
            <a:extLst>
              <a:ext uri="{FF2B5EF4-FFF2-40B4-BE49-F238E27FC236}">
                <a16:creationId xmlns:a16="http://schemas.microsoft.com/office/drawing/2014/main" xmlns="" id="{CF76CAF4-3A7A-4438-9903-9786A5FC24AB}"/>
              </a:ext>
            </a:extLst>
          </p:cNvPr>
          <p:cNvSpPr>
            <a:spLocks noChangeArrowheads="1"/>
          </p:cNvSpPr>
          <p:nvPr/>
        </p:nvSpPr>
        <p:spPr bwMode="auto">
          <a:xfrm>
            <a:off x="2827338" y="2803525"/>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graphicFrame>
        <p:nvGraphicFramePr>
          <p:cNvPr id="5" name="Tabela 4">
            <a:extLst>
              <a:ext uri="{FF2B5EF4-FFF2-40B4-BE49-F238E27FC236}">
                <a16:creationId xmlns:a16="http://schemas.microsoft.com/office/drawing/2014/main" xmlns="" id="{B5EF1249-E98F-4D0A-9173-77361F7FF68C}"/>
              </a:ext>
            </a:extLst>
          </p:cNvPr>
          <p:cNvGraphicFramePr>
            <a:graphicFrameLocks noGrp="1"/>
          </p:cNvGraphicFramePr>
          <p:nvPr/>
        </p:nvGraphicFramePr>
        <p:xfrm>
          <a:off x="4438650" y="4508500"/>
          <a:ext cx="3849688" cy="1262064"/>
        </p:xfrm>
        <a:graphic>
          <a:graphicData uri="http://schemas.openxmlformats.org/drawingml/2006/table">
            <a:tbl>
              <a:tblPr firstRow="1" firstCol="1" bandRow="1">
                <a:tableStyleId>{5C22544A-7EE6-4342-B048-85BDC9FD1C3A}</a:tableStyleId>
              </a:tblPr>
              <a:tblGrid>
                <a:gridCol w="1466314">
                  <a:extLst>
                    <a:ext uri="{9D8B030D-6E8A-4147-A177-3AD203B41FA5}">
                      <a16:colId xmlns:a16="http://schemas.microsoft.com/office/drawing/2014/main" xmlns="" val="20000"/>
                    </a:ext>
                  </a:extLst>
                </a:gridCol>
                <a:gridCol w="1092204">
                  <a:extLst>
                    <a:ext uri="{9D8B030D-6E8A-4147-A177-3AD203B41FA5}">
                      <a16:colId xmlns:a16="http://schemas.microsoft.com/office/drawing/2014/main" xmlns="" val="20001"/>
                    </a:ext>
                  </a:extLst>
                </a:gridCol>
                <a:gridCol w="1291170">
                  <a:extLst>
                    <a:ext uri="{9D8B030D-6E8A-4147-A177-3AD203B41FA5}">
                      <a16:colId xmlns:a16="http://schemas.microsoft.com/office/drawing/2014/main" xmlns="" val="20002"/>
                    </a:ext>
                  </a:extLst>
                </a:gridCol>
              </a:tblGrid>
              <a:tr h="420688">
                <a:tc>
                  <a:txBody>
                    <a:bodyPr/>
                    <a:lstStyle/>
                    <a:p>
                      <a:pPr>
                        <a:lnSpc>
                          <a:spcPct val="115000"/>
                        </a:lnSpc>
                        <a:spcAft>
                          <a:spcPts val="0"/>
                        </a:spcAft>
                      </a:pPr>
                      <a:r>
                        <a:rPr lang="pt-BR" sz="1200" b="1" dirty="0">
                          <a:solidFill>
                            <a:schemeClr val="tx1"/>
                          </a:solidFill>
                          <a:effectLst/>
                        </a:rPr>
                        <a:t>MUNÍCIPIOS</a:t>
                      </a:r>
                      <a:endParaRPr lang="pt-BR" sz="1200" b="1" dirty="0">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86" marR="68586" marT="0" marB="0"/>
                </a:tc>
                <a:extLst>
                  <a:ext uri="{0D108BD9-81ED-4DB2-BD59-A6C34878D82A}">
                    <a16:rowId xmlns:a16="http://schemas.microsoft.com/office/drawing/2014/main" xmlns="" val="10000"/>
                  </a:ext>
                </a:extLst>
              </a:tr>
              <a:tr h="210344">
                <a:tc>
                  <a:txBody>
                    <a:bodyPr/>
                    <a:lstStyle/>
                    <a:p>
                      <a:pPr>
                        <a:lnSpc>
                          <a:spcPct val="115000"/>
                        </a:lnSpc>
                        <a:spcAft>
                          <a:spcPts val="0"/>
                        </a:spcAft>
                      </a:pPr>
                      <a:r>
                        <a:rPr lang="pt-BR" sz="1200" b="1" dirty="0">
                          <a:solidFill>
                            <a:schemeClr val="tx1"/>
                          </a:solidFill>
                          <a:effectLst/>
                        </a:rPr>
                        <a:t>Salvador</a:t>
                      </a:r>
                      <a:endParaRPr lang="pt-BR" sz="1200" b="1" dirty="0">
                        <a:solidFill>
                          <a:schemeClr val="tx1"/>
                        </a:solidFill>
                        <a:effectLst/>
                        <a:latin typeface="Calibri"/>
                        <a:ea typeface="Calibri"/>
                        <a:cs typeface="Times New Roman"/>
                      </a:endParaRPr>
                    </a:p>
                  </a:txBody>
                  <a:tcPr marL="68586" marR="68586" marT="0" marB="0">
                    <a:solidFill>
                      <a:srgbClr val="FF0000"/>
                    </a:solidFill>
                  </a:tcPr>
                </a:tc>
                <a:tc>
                  <a:txBody>
                    <a:bodyPr/>
                    <a:lstStyle/>
                    <a:p>
                      <a:pPr>
                        <a:lnSpc>
                          <a:spcPct val="115000"/>
                        </a:lnSpc>
                        <a:spcAft>
                          <a:spcPts val="0"/>
                        </a:spcAft>
                      </a:pPr>
                      <a:r>
                        <a:rPr lang="pt-BR" sz="1200" b="1" dirty="0">
                          <a:solidFill>
                            <a:schemeClr val="tx1"/>
                          </a:solidFill>
                          <a:effectLst/>
                        </a:rPr>
                        <a:t> 111</a:t>
                      </a:r>
                      <a:endParaRPr lang="pt-BR" sz="1200" b="1" dirty="0">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dirty="0">
                          <a:solidFill>
                            <a:schemeClr val="tx1"/>
                          </a:solidFill>
                          <a:effectLst/>
                        </a:rPr>
                        <a:t>15</a:t>
                      </a:r>
                      <a:endParaRPr lang="pt-BR" sz="1200" b="1" dirty="0">
                        <a:solidFill>
                          <a:schemeClr val="tx1"/>
                        </a:solidFill>
                        <a:effectLst/>
                        <a:latin typeface="Calibri"/>
                        <a:ea typeface="Calibri"/>
                        <a:cs typeface="Times New Roman"/>
                      </a:endParaRPr>
                    </a:p>
                  </a:txBody>
                  <a:tcPr marL="68586" marR="68586" marT="0" marB="0"/>
                </a:tc>
                <a:extLst>
                  <a:ext uri="{0D108BD9-81ED-4DB2-BD59-A6C34878D82A}">
                    <a16:rowId xmlns:a16="http://schemas.microsoft.com/office/drawing/2014/main" xmlns="" val="10001"/>
                  </a:ext>
                </a:extLst>
              </a:tr>
              <a:tr h="210344">
                <a:tc>
                  <a:txBody>
                    <a:bodyPr/>
                    <a:lstStyle/>
                    <a:p>
                      <a:pPr>
                        <a:lnSpc>
                          <a:spcPct val="115000"/>
                        </a:lnSpc>
                        <a:spcAft>
                          <a:spcPts val="0"/>
                        </a:spcAft>
                      </a:pPr>
                      <a:r>
                        <a:rPr lang="pt-BR" sz="1200" b="1" dirty="0">
                          <a:solidFill>
                            <a:schemeClr val="tx1"/>
                          </a:solidFill>
                          <a:effectLst/>
                        </a:rPr>
                        <a:t>Recife</a:t>
                      </a:r>
                      <a:endParaRPr lang="pt-BR" sz="1200" b="1" dirty="0">
                        <a:solidFill>
                          <a:schemeClr val="tx1"/>
                        </a:solidFill>
                        <a:effectLst/>
                        <a:latin typeface="Calibri"/>
                        <a:ea typeface="Calibri"/>
                        <a:cs typeface="Times New Roman"/>
                      </a:endParaRPr>
                    </a:p>
                  </a:txBody>
                  <a:tcPr marL="68586" marR="68586" marT="0" marB="0">
                    <a:solidFill>
                      <a:srgbClr val="FF0000"/>
                    </a:solidFill>
                  </a:tcPr>
                </a:tc>
                <a:tc>
                  <a:txBody>
                    <a:bodyPr/>
                    <a:lstStyle/>
                    <a:p>
                      <a:pPr>
                        <a:lnSpc>
                          <a:spcPct val="115000"/>
                        </a:lnSpc>
                        <a:spcAft>
                          <a:spcPts val="0"/>
                        </a:spcAft>
                      </a:pPr>
                      <a:r>
                        <a:rPr lang="pt-BR" sz="1200" b="1" dirty="0">
                          <a:solidFill>
                            <a:schemeClr val="tx1"/>
                          </a:solidFill>
                          <a:effectLst/>
                        </a:rPr>
                        <a:t> 385</a:t>
                      </a:r>
                      <a:endParaRPr lang="pt-BR" sz="1200" b="1" dirty="0">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a:solidFill>
                            <a:schemeClr val="tx1"/>
                          </a:solidFill>
                          <a:effectLst/>
                        </a:rPr>
                        <a:t>3</a:t>
                      </a:r>
                      <a:endParaRPr lang="pt-BR" sz="1200" b="1">
                        <a:solidFill>
                          <a:schemeClr val="tx1"/>
                        </a:solidFill>
                        <a:effectLst/>
                        <a:latin typeface="Calibri"/>
                        <a:ea typeface="Calibri"/>
                        <a:cs typeface="Times New Roman"/>
                      </a:endParaRPr>
                    </a:p>
                  </a:txBody>
                  <a:tcPr marL="68586" marR="68586" marT="0" marB="0"/>
                </a:tc>
                <a:extLst>
                  <a:ext uri="{0D108BD9-81ED-4DB2-BD59-A6C34878D82A}">
                    <a16:rowId xmlns:a16="http://schemas.microsoft.com/office/drawing/2014/main" xmlns="" val="10002"/>
                  </a:ext>
                </a:extLst>
              </a:tr>
              <a:tr h="210344">
                <a:tc>
                  <a:txBody>
                    <a:bodyPr/>
                    <a:lstStyle/>
                    <a:p>
                      <a:pPr>
                        <a:lnSpc>
                          <a:spcPct val="115000"/>
                        </a:lnSpc>
                        <a:spcAft>
                          <a:spcPts val="0"/>
                        </a:spcAft>
                      </a:pPr>
                      <a:r>
                        <a:rPr lang="pt-BR" sz="1200" b="1" dirty="0">
                          <a:solidFill>
                            <a:schemeClr val="tx1"/>
                          </a:solidFill>
                          <a:effectLst/>
                        </a:rPr>
                        <a:t>Fortaleza</a:t>
                      </a:r>
                      <a:endParaRPr lang="pt-BR" sz="1200" b="1" dirty="0">
                        <a:solidFill>
                          <a:schemeClr val="tx1"/>
                        </a:solidFill>
                        <a:effectLst/>
                        <a:latin typeface="Calibri"/>
                        <a:ea typeface="Calibri"/>
                        <a:cs typeface="Times New Roman"/>
                      </a:endParaRPr>
                    </a:p>
                  </a:txBody>
                  <a:tcPr marL="68586" marR="68586" marT="0" marB="0">
                    <a:solidFill>
                      <a:srgbClr val="FF0000"/>
                    </a:solidFill>
                  </a:tcPr>
                </a:tc>
                <a:tc>
                  <a:txBody>
                    <a:bodyPr/>
                    <a:lstStyle/>
                    <a:p>
                      <a:pPr>
                        <a:lnSpc>
                          <a:spcPct val="115000"/>
                        </a:lnSpc>
                        <a:spcAft>
                          <a:spcPts val="0"/>
                        </a:spcAft>
                      </a:pPr>
                      <a:r>
                        <a:rPr lang="pt-BR" sz="1200" b="1" dirty="0">
                          <a:solidFill>
                            <a:schemeClr val="tx1"/>
                          </a:solidFill>
                          <a:effectLst/>
                        </a:rPr>
                        <a:t>421</a:t>
                      </a:r>
                      <a:endParaRPr lang="pt-BR" sz="1200" b="1" dirty="0">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dirty="0">
                          <a:solidFill>
                            <a:schemeClr val="tx1"/>
                          </a:solidFill>
                          <a:effectLst/>
                        </a:rPr>
                        <a:t>5</a:t>
                      </a:r>
                      <a:endParaRPr lang="pt-BR" sz="1200" b="1" dirty="0">
                        <a:solidFill>
                          <a:schemeClr val="tx1"/>
                        </a:solidFill>
                        <a:effectLst/>
                        <a:latin typeface="Calibri"/>
                        <a:ea typeface="Calibri"/>
                        <a:cs typeface="Times New Roman"/>
                      </a:endParaRPr>
                    </a:p>
                  </a:txBody>
                  <a:tcPr marL="68586" marR="68586" marT="0" marB="0"/>
                </a:tc>
                <a:extLst>
                  <a:ext uri="{0D108BD9-81ED-4DB2-BD59-A6C34878D82A}">
                    <a16:rowId xmlns:a16="http://schemas.microsoft.com/office/drawing/2014/main" xmlns="" val="10003"/>
                  </a:ext>
                </a:extLst>
              </a:tr>
              <a:tr h="210344">
                <a:tc>
                  <a:txBody>
                    <a:bodyPr/>
                    <a:lstStyle/>
                    <a:p>
                      <a:pPr>
                        <a:lnSpc>
                          <a:spcPct val="115000"/>
                        </a:lnSpc>
                        <a:spcAft>
                          <a:spcPts val="0"/>
                        </a:spcAft>
                      </a:pPr>
                      <a:r>
                        <a:rPr lang="pt-BR" sz="1200" b="1" dirty="0">
                          <a:solidFill>
                            <a:schemeClr val="tx1"/>
                          </a:solidFill>
                          <a:effectLst/>
                        </a:rPr>
                        <a:t>Teresina</a:t>
                      </a:r>
                      <a:endParaRPr lang="pt-BR" sz="1200" b="1" dirty="0">
                        <a:solidFill>
                          <a:schemeClr val="tx1"/>
                        </a:solidFill>
                        <a:effectLst/>
                        <a:latin typeface="Calibri"/>
                        <a:ea typeface="Calibri"/>
                        <a:cs typeface="Times New Roman"/>
                      </a:endParaRPr>
                    </a:p>
                  </a:txBody>
                  <a:tcPr marL="68586" marR="68586" marT="0" marB="0">
                    <a:solidFill>
                      <a:srgbClr val="FF0000"/>
                    </a:solidFill>
                  </a:tcPr>
                </a:tc>
                <a:tc>
                  <a:txBody>
                    <a:bodyPr/>
                    <a:lstStyle/>
                    <a:p>
                      <a:pPr>
                        <a:lnSpc>
                          <a:spcPct val="115000"/>
                        </a:lnSpc>
                        <a:spcAft>
                          <a:spcPts val="0"/>
                        </a:spcAft>
                      </a:pPr>
                      <a:r>
                        <a:rPr lang="pt-BR" sz="1200" b="1" dirty="0">
                          <a:solidFill>
                            <a:schemeClr val="tx1"/>
                          </a:solidFill>
                          <a:effectLst/>
                        </a:rPr>
                        <a:t> 177</a:t>
                      </a:r>
                      <a:endParaRPr lang="pt-BR" sz="1200" b="1" dirty="0">
                        <a:solidFill>
                          <a:schemeClr val="tx1"/>
                        </a:solidFill>
                        <a:effectLst/>
                        <a:latin typeface="Calibri"/>
                        <a:ea typeface="Calibri"/>
                        <a:cs typeface="Times New Roman"/>
                      </a:endParaRPr>
                    </a:p>
                  </a:txBody>
                  <a:tcPr marL="68586" marR="68586" marT="0" marB="0"/>
                </a:tc>
                <a:tc>
                  <a:txBody>
                    <a:bodyPr/>
                    <a:lstStyle/>
                    <a:p>
                      <a:pPr>
                        <a:lnSpc>
                          <a:spcPct val="115000"/>
                        </a:lnSpc>
                        <a:spcAft>
                          <a:spcPts val="0"/>
                        </a:spcAft>
                      </a:pPr>
                      <a:r>
                        <a:rPr lang="pt-BR" sz="1200" b="1" dirty="0">
                          <a:solidFill>
                            <a:schemeClr val="tx1"/>
                          </a:solidFill>
                          <a:effectLst/>
                          <a:latin typeface="+mn-lt"/>
                          <a:ea typeface="+mn-ea"/>
                          <a:cs typeface="+mn-cs"/>
                        </a:rPr>
                        <a:t>5</a:t>
                      </a:r>
                      <a:endParaRPr lang="pt-BR" sz="1200" b="1" dirty="0">
                        <a:solidFill>
                          <a:schemeClr val="tx1"/>
                        </a:solidFill>
                        <a:effectLst/>
                        <a:latin typeface="Calibri"/>
                        <a:ea typeface="Calibri"/>
                        <a:cs typeface="Times New Roman"/>
                      </a:endParaRPr>
                    </a:p>
                  </a:txBody>
                  <a:tcPr marL="68586" marR="68586" marT="0" marB="0"/>
                </a:tc>
                <a:extLst>
                  <a:ext uri="{0D108BD9-81ED-4DB2-BD59-A6C34878D82A}">
                    <a16:rowId xmlns:a16="http://schemas.microsoft.com/office/drawing/2014/main" xmlns="" val="10004"/>
                  </a:ext>
                </a:extLst>
              </a:tr>
            </a:tbl>
          </a:graphicData>
        </a:graphic>
      </p:graphicFrame>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Imagem 4">
            <a:extLst>
              <a:ext uri="{FF2B5EF4-FFF2-40B4-BE49-F238E27FC236}">
                <a16:creationId xmlns:a16="http://schemas.microsoft.com/office/drawing/2014/main" xmlns="" id="{38F3DC18-2A21-4E43-820F-23FE384F0D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a:extLst>
              <a:ext uri="{FF2B5EF4-FFF2-40B4-BE49-F238E27FC236}">
                <a16:creationId xmlns:a16="http://schemas.microsoft.com/office/drawing/2014/main" xmlns="" id="{76C9C97B-4372-4ECC-8430-E8D49C1D7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B520CABF-5F07-4B73-8751-63F2CAC34CFC}"/>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Parâmetro </a:t>
            </a:r>
            <a:r>
              <a:rPr lang="pt-BR" sz="2600" cap="small" dirty="0" err="1">
                <a:solidFill>
                  <a:srgbClr val="002060"/>
                </a:solidFill>
                <a:effectLst>
                  <a:outerShdw blurRad="38100" dist="38100" dir="2700000" algn="tl">
                    <a:srgbClr val="000000">
                      <a:alpha val="43137"/>
                    </a:srgbClr>
                  </a:outerShdw>
                </a:effectLst>
                <a:latin typeface="Arial" charset="0"/>
              </a:rPr>
              <a:t>cfn</a:t>
            </a:r>
            <a:r>
              <a:rPr lang="pt-BR" sz="2600" cap="small" dirty="0">
                <a:solidFill>
                  <a:srgbClr val="002060"/>
                </a:solidFill>
                <a:effectLst>
                  <a:outerShdw blurRad="38100" dist="38100" dir="2700000" algn="tl">
                    <a:srgbClr val="000000">
                      <a:alpha val="43137"/>
                    </a:srgbClr>
                  </a:outerShdw>
                </a:effectLst>
                <a:latin typeface="Arial" charset="0"/>
              </a:rPr>
              <a:t> x cadastro no </a:t>
            </a:r>
            <a:r>
              <a:rPr lang="pt-BR" sz="2600" cap="small" dirty="0" err="1">
                <a:solidFill>
                  <a:srgbClr val="002060"/>
                </a:solidFill>
                <a:effectLst>
                  <a:outerShdw blurRad="38100" dist="38100" dir="2700000" algn="tl">
                    <a:srgbClr val="000000">
                      <a:alpha val="43137"/>
                    </a:srgbClr>
                  </a:outerShdw>
                </a:effectLst>
                <a:latin typeface="Arial" charset="0"/>
              </a:rPr>
              <a:t>simec</a:t>
            </a: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34821" name="Picture 2">
            <a:extLst>
              <a:ext uri="{FF2B5EF4-FFF2-40B4-BE49-F238E27FC236}">
                <a16:creationId xmlns:a16="http://schemas.microsoft.com/office/drawing/2014/main" xmlns="" id="{28C2971D-E5B9-41AD-95AC-79BC8C424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56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a:extLst>
              <a:ext uri="{FF2B5EF4-FFF2-40B4-BE49-F238E27FC236}">
                <a16:creationId xmlns:a16="http://schemas.microsoft.com/office/drawing/2014/main" xmlns="" id="{557C6262-15BE-40CA-9CA5-E4504E390F74}"/>
              </a:ext>
            </a:extLst>
          </p:cNvPr>
          <p:cNvGraphicFramePr>
            <a:graphicFrameLocks noGrp="1"/>
          </p:cNvGraphicFramePr>
          <p:nvPr/>
        </p:nvGraphicFramePr>
        <p:xfrm>
          <a:off x="4643438" y="1268413"/>
          <a:ext cx="4378325" cy="1052511"/>
        </p:xfrm>
        <a:graphic>
          <a:graphicData uri="http://schemas.openxmlformats.org/drawingml/2006/table">
            <a:tbl>
              <a:tblPr firstRow="1" firstCol="1" bandRow="1">
                <a:tableStyleId>{5C22544A-7EE6-4342-B048-85BDC9FD1C3A}</a:tableStyleId>
              </a:tblPr>
              <a:tblGrid>
                <a:gridCol w="1667668">
                  <a:extLst>
                    <a:ext uri="{9D8B030D-6E8A-4147-A177-3AD203B41FA5}">
                      <a16:colId xmlns:a16="http://schemas.microsoft.com/office/drawing/2014/main" xmlns="" val="20000"/>
                    </a:ext>
                  </a:extLst>
                </a:gridCol>
                <a:gridCol w="1242185">
                  <a:extLst>
                    <a:ext uri="{9D8B030D-6E8A-4147-A177-3AD203B41FA5}">
                      <a16:colId xmlns:a16="http://schemas.microsoft.com/office/drawing/2014/main" xmlns="" val="20001"/>
                    </a:ext>
                  </a:extLst>
                </a:gridCol>
                <a:gridCol w="1468472">
                  <a:extLst>
                    <a:ext uri="{9D8B030D-6E8A-4147-A177-3AD203B41FA5}">
                      <a16:colId xmlns:a16="http://schemas.microsoft.com/office/drawing/2014/main" xmlns="" val="20002"/>
                    </a:ext>
                  </a:extLst>
                </a:gridCol>
              </a:tblGrid>
              <a:tr h="421005">
                <a:tc>
                  <a:txBody>
                    <a:bodyPr/>
                    <a:lstStyle/>
                    <a:p>
                      <a:pPr>
                        <a:lnSpc>
                          <a:spcPct val="115000"/>
                        </a:lnSpc>
                        <a:spcAft>
                          <a:spcPts val="0"/>
                        </a:spcAft>
                      </a:pPr>
                      <a:r>
                        <a:rPr lang="pt-BR" sz="1200" b="1" dirty="0">
                          <a:solidFill>
                            <a:schemeClr val="tx1"/>
                          </a:solidFill>
                          <a:effectLst/>
                        </a:rPr>
                        <a:t>SEDUC</a:t>
                      </a:r>
                      <a:endParaRPr lang="pt-BR" sz="1200" b="1" dirty="0">
                        <a:solidFill>
                          <a:schemeClr val="tx1"/>
                        </a:solidFill>
                        <a:effectLst/>
                        <a:latin typeface="Calibri"/>
                        <a:ea typeface="Calibri"/>
                        <a:cs typeface="Times New Roman"/>
                      </a:endParaRPr>
                    </a:p>
                  </a:txBody>
                  <a:tcPr marL="68568" marR="68568"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68" marR="68568"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68" marR="68568" marT="0" marB="0"/>
                </a:tc>
                <a:extLst>
                  <a:ext uri="{0D108BD9-81ED-4DB2-BD59-A6C34878D82A}">
                    <a16:rowId xmlns:a16="http://schemas.microsoft.com/office/drawing/2014/main" xmlns="" val="10000"/>
                  </a:ext>
                </a:extLst>
              </a:tr>
              <a:tr h="210502">
                <a:tc>
                  <a:txBody>
                    <a:bodyPr/>
                    <a:lstStyle/>
                    <a:p>
                      <a:pPr>
                        <a:lnSpc>
                          <a:spcPct val="115000"/>
                        </a:lnSpc>
                        <a:spcAft>
                          <a:spcPts val="0"/>
                        </a:spcAft>
                      </a:pPr>
                      <a:r>
                        <a:rPr lang="pt-BR" sz="1200" b="1" dirty="0">
                          <a:solidFill>
                            <a:schemeClr val="tx1"/>
                          </a:solidFill>
                          <a:effectLst/>
                        </a:rPr>
                        <a:t>Paraná</a:t>
                      </a:r>
                      <a:endParaRPr lang="pt-BR" sz="1200" b="1" dirty="0">
                        <a:solidFill>
                          <a:schemeClr val="tx1"/>
                        </a:solidFill>
                        <a:effectLst/>
                        <a:latin typeface="Calibri"/>
                        <a:ea typeface="Calibri"/>
                        <a:cs typeface="Times New Roman"/>
                      </a:endParaRPr>
                    </a:p>
                  </a:txBody>
                  <a:tcPr marL="68568" marR="68568" marT="0" marB="0">
                    <a:solidFill>
                      <a:srgbClr val="E2AC00"/>
                    </a:solidFill>
                  </a:tcPr>
                </a:tc>
                <a:tc>
                  <a:txBody>
                    <a:bodyPr/>
                    <a:lstStyle/>
                    <a:p>
                      <a:pPr>
                        <a:lnSpc>
                          <a:spcPct val="115000"/>
                        </a:lnSpc>
                        <a:spcAft>
                          <a:spcPts val="0"/>
                        </a:spcAft>
                      </a:pPr>
                      <a:r>
                        <a:rPr lang="pt-BR" sz="1200" b="1">
                          <a:solidFill>
                            <a:schemeClr val="tx1"/>
                          </a:solidFill>
                          <a:effectLst/>
                        </a:rPr>
                        <a:t>434</a:t>
                      </a:r>
                      <a:endParaRPr lang="pt-BR" sz="1200" b="1">
                        <a:solidFill>
                          <a:schemeClr val="tx1"/>
                        </a:solidFill>
                        <a:effectLst/>
                        <a:latin typeface="Calibri"/>
                        <a:ea typeface="Calibri"/>
                        <a:cs typeface="Times New Roman"/>
                      </a:endParaRPr>
                    </a:p>
                  </a:txBody>
                  <a:tcPr marL="68568" marR="68568" marT="0" marB="0"/>
                </a:tc>
                <a:tc>
                  <a:txBody>
                    <a:bodyPr/>
                    <a:lstStyle/>
                    <a:p>
                      <a:pPr>
                        <a:lnSpc>
                          <a:spcPct val="115000"/>
                        </a:lnSpc>
                        <a:spcAft>
                          <a:spcPts val="0"/>
                        </a:spcAft>
                      </a:pPr>
                      <a:r>
                        <a:rPr lang="pt-BR" sz="1200" b="1" dirty="0">
                          <a:solidFill>
                            <a:schemeClr val="tx1"/>
                          </a:solidFill>
                          <a:effectLst/>
                        </a:rPr>
                        <a:t> 3</a:t>
                      </a:r>
                      <a:endParaRPr lang="pt-BR" sz="1200" b="1" dirty="0">
                        <a:solidFill>
                          <a:schemeClr val="tx1"/>
                        </a:solidFill>
                        <a:effectLst/>
                        <a:latin typeface="Calibri"/>
                        <a:ea typeface="Calibri"/>
                        <a:cs typeface="Times New Roman"/>
                      </a:endParaRPr>
                    </a:p>
                  </a:txBody>
                  <a:tcPr marL="68568" marR="68568" marT="0" marB="0"/>
                </a:tc>
                <a:extLst>
                  <a:ext uri="{0D108BD9-81ED-4DB2-BD59-A6C34878D82A}">
                    <a16:rowId xmlns:a16="http://schemas.microsoft.com/office/drawing/2014/main" xmlns="" val="10001"/>
                  </a:ext>
                </a:extLst>
              </a:tr>
              <a:tr h="210502">
                <a:tc>
                  <a:txBody>
                    <a:bodyPr/>
                    <a:lstStyle/>
                    <a:p>
                      <a:pPr>
                        <a:lnSpc>
                          <a:spcPct val="115000"/>
                        </a:lnSpc>
                        <a:spcAft>
                          <a:spcPts val="0"/>
                        </a:spcAft>
                      </a:pPr>
                      <a:r>
                        <a:rPr lang="pt-BR" sz="1200" b="1" dirty="0">
                          <a:solidFill>
                            <a:schemeClr val="tx1"/>
                          </a:solidFill>
                          <a:effectLst/>
                        </a:rPr>
                        <a:t>Santa Catarina</a:t>
                      </a:r>
                      <a:endParaRPr lang="pt-BR" sz="1200" b="1" dirty="0">
                        <a:solidFill>
                          <a:schemeClr val="tx1"/>
                        </a:solidFill>
                        <a:effectLst/>
                        <a:latin typeface="Calibri"/>
                        <a:ea typeface="Calibri"/>
                        <a:cs typeface="Times New Roman"/>
                      </a:endParaRPr>
                    </a:p>
                  </a:txBody>
                  <a:tcPr marL="68568" marR="68568" marT="0" marB="0">
                    <a:solidFill>
                      <a:srgbClr val="E2AC00"/>
                    </a:solidFill>
                  </a:tcPr>
                </a:tc>
                <a:tc>
                  <a:txBody>
                    <a:bodyPr/>
                    <a:lstStyle/>
                    <a:p>
                      <a:pPr>
                        <a:lnSpc>
                          <a:spcPct val="115000"/>
                        </a:lnSpc>
                        <a:spcAft>
                          <a:spcPts val="0"/>
                        </a:spcAft>
                      </a:pPr>
                      <a:r>
                        <a:rPr lang="pt-BR" sz="1200" b="1">
                          <a:solidFill>
                            <a:schemeClr val="tx1"/>
                          </a:solidFill>
                          <a:effectLst/>
                        </a:rPr>
                        <a:t>215</a:t>
                      </a:r>
                      <a:endParaRPr lang="pt-BR" sz="1200" b="1">
                        <a:solidFill>
                          <a:schemeClr val="tx1"/>
                        </a:solidFill>
                        <a:effectLst/>
                        <a:latin typeface="Calibri"/>
                        <a:ea typeface="Calibri"/>
                        <a:cs typeface="Times New Roman"/>
                      </a:endParaRPr>
                    </a:p>
                  </a:txBody>
                  <a:tcPr marL="68568" marR="68568" marT="0" marB="0"/>
                </a:tc>
                <a:tc>
                  <a:txBody>
                    <a:bodyPr/>
                    <a:lstStyle/>
                    <a:p>
                      <a:pPr>
                        <a:lnSpc>
                          <a:spcPct val="115000"/>
                        </a:lnSpc>
                        <a:spcAft>
                          <a:spcPts val="0"/>
                        </a:spcAft>
                      </a:pPr>
                      <a:r>
                        <a:rPr lang="pt-BR" sz="1200" b="1" dirty="0">
                          <a:solidFill>
                            <a:schemeClr val="tx1"/>
                          </a:solidFill>
                          <a:effectLst/>
                        </a:rPr>
                        <a:t> 3</a:t>
                      </a:r>
                      <a:endParaRPr lang="pt-BR" sz="1200" b="1" dirty="0">
                        <a:solidFill>
                          <a:schemeClr val="tx1"/>
                        </a:solidFill>
                        <a:effectLst/>
                        <a:latin typeface="Calibri"/>
                        <a:ea typeface="Calibri"/>
                        <a:cs typeface="Times New Roman"/>
                      </a:endParaRPr>
                    </a:p>
                  </a:txBody>
                  <a:tcPr marL="68568" marR="68568" marT="0" marB="0"/>
                </a:tc>
                <a:extLst>
                  <a:ext uri="{0D108BD9-81ED-4DB2-BD59-A6C34878D82A}">
                    <a16:rowId xmlns:a16="http://schemas.microsoft.com/office/drawing/2014/main" xmlns="" val="10002"/>
                  </a:ext>
                </a:extLst>
              </a:tr>
              <a:tr h="210502">
                <a:tc>
                  <a:txBody>
                    <a:bodyPr/>
                    <a:lstStyle/>
                    <a:p>
                      <a:pPr>
                        <a:lnSpc>
                          <a:spcPct val="115000"/>
                        </a:lnSpc>
                        <a:spcAft>
                          <a:spcPts val="0"/>
                        </a:spcAft>
                      </a:pPr>
                      <a:r>
                        <a:rPr lang="pt-BR" sz="1200" b="1" dirty="0">
                          <a:solidFill>
                            <a:schemeClr val="tx1"/>
                          </a:solidFill>
                          <a:effectLst/>
                        </a:rPr>
                        <a:t>Rio Grande do Sul</a:t>
                      </a:r>
                      <a:endParaRPr lang="pt-BR" sz="1200" b="1" dirty="0">
                        <a:solidFill>
                          <a:schemeClr val="tx1"/>
                        </a:solidFill>
                        <a:effectLst/>
                        <a:latin typeface="Calibri"/>
                        <a:ea typeface="Calibri"/>
                        <a:cs typeface="Times New Roman"/>
                      </a:endParaRPr>
                    </a:p>
                  </a:txBody>
                  <a:tcPr marL="68568" marR="68568" marT="0" marB="0">
                    <a:solidFill>
                      <a:srgbClr val="E2AC00"/>
                    </a:solidFill>
                  </a:tcPr>
                </a:tc>
                <a:tc>
                  <a:txBody>
                    <a:bodyPr/>
                    <a:lstStyle/>
                    <a:p>
                      <a:pPr>
                        <a:lnSpc>
                          <a:spcPct val="115000"/>
                        </a:lnSpc>
                        <a:spcAft>
                          <a:spcPts val="0"/>
                        </a:spcAft>
                      </a:pPr>
                      <a:r>
                        <a:rPr lang="pt-BR" sz="1200" b="1" dirty="0">
                          <a:solidFill>
                            <a:schemeClr val="tx1"/>
                          </a:solidFill>
                          <a:effectLst/>
                        </a:rPr>
                        <a:t>393</a:t>
                      </a:r>
                      <a:endParaRPr lang="pt-BR" sz="1200" b="1" dirty="0">
                        <a:solidFill>
                          <a:schemeClr val="tx1"/>
                        </a:solidFill>
                        <a:effectLst/>
                        <a:latin typeface="Calibri"/>
                        <a:ea typeface="Calibri"/>
                        <a:cs typeface="Times New Roman"/>
                      </a:endParaRPr>
                    </a:p>
                  </a:txBody>
                  <a:tcPr marL="68568" marR="68568" marT="0" marB="0"/>
                </a:tc>
                <a:tc>
                  <a:txBody>
                    <a:bodyPr/>
                    <a:lstStyle/>
                    <a:p>
                      <a:pPr>
                        <a:lnSpc>
                          <a:spcPct val="115000"/>
                        </a:lnSpc>
                        <a:spcAft>
                          <a:spcPts val="0"/>
                        </a:spcAft>
                      </a:pPr>
                      <a:r>
                        <a:rPr lang="pt-BR" sz="1200" b="1" dirty="0">
                          <a:solidFill>
                            <a:schemeClr val="tx1"/>
                          </a:solidFill>
                          <a:effectLst/>
                        </a:rPr>
                        <a:t> 2</a:t>
                      </a:r>
                      <a:endParaRPr lang="pt-BR" sz="1200" b="1" dirty="0">
                        <a:solidFill>
                          <a:schemeClr val="tx1"/>
                        </a:solidFill>
                        <a:effectLst/>
                        <a:latin typeface="Calibri"/>
                        <a:ea typeface="Calibri"/>
                        <a:cs typeface="Times New Roman"/>
                      </a:endParaRPr>
                    </a:p>
                  </a:txBody>
                  <a:tcPr marL="68568" marR="68568" marT="0" marB="0"/>
                </a:tc>
                <a:extLst>
                  <a:ext uri="{0D108BD9-81ED-4DB2-BD59-A6C34878D82A}">
                    <a16:rowId xmlns:a16="http://schemas.microsoft.com/office/drawing/2014/main" xmlns="" val="10003"/>
                  </a:ext>
                </a:extLst>
              </a:tr>
            </a:tbl>
          </a:graphicData>
        </a:graphic>
      </p:graphicFrame>
      <p:graphicFrame>
        <p:nvGraphicFramePr>
          <p:cNvPr id="3" name="Tabela 2">
            <a:extLst>
              <a:ext uri="{FF2B5EF4-FFF2-40B4-BE49-F238E27FC236}">
                <a16:creationId xmlns:a16="http://schemas.microsoft.com/office/drawing/2014/main" xmlns="" id="{2A73B76E-6C37-40FE-ADEE-3A765126EDC8}"/>
              </a:ext>
            </a:extLst>
          </p:cNvPr>
          <p:cNvGraphicFramePr>
            <a:graphicFrameLocks noGrp="1"/>
          </p:cNvGraphicFramePr>
          <p:nvPr/>
        </p:nvGraphicFramePr>
        <p:xfrm>
          <a:off x="4572000" y="3954463"/>
          <a:ext cx="4321175" cy="1052511"/>
        </p:xfrm>
        <a:graphic>
          <a:graphicData uri="http://schemas.openxmlformats.org/drawingml/2006/table">
            <a:tbl>
              <a:tblPr firstRow="1" firstCol="1" bandRow="1">
                <a:tableStyleId>{5C22544A-7EE6-4342-B048-85BDC9FD1C3A}</a:tableStyleId>
              </a:tblPr>
              <a:tblGrid>
                <a:gridCol w="1645900">
                  <a:extLst>
                    <a:ext uri="{9D8B030D-6E8A-4147-A177-3AD203B41FA5}">
                      <a16:colId xmlns:a16="http://schemas.microsoft.com/office/drawing/2014/main" xmlns="" val="20000"/>
                    </a:ext>
                  </a:extLst>
                </a:gridCol>
                <a:gridCol w="1114305">
                  <a:extLst>
                    <a:ext uri="{9D8B030D-6E8A-4147-A177-3AD203B41FA5}">
                      <a16:colId xmlns:a16="http://schemas.microsoft.com/office/drawing/2014/main" xmlns="" val="20001"/>
                    </a:ext>
                  </a:extLst>
                </a:gridCol>
                <a:gridCol w="1560970">
                  <a:extLst>
                    <a:ext uri="{9D8B030D-6E8A-4147-A177-3AD203B41FA5}">
                      <a16:colId xmlns:a16="http://schemas.microsoft.com/office/drawing/2014/main" xmlns="" val="20002"/>
                    </a:ext>
                  </a:extLst>
                </a:gridCol>
              </a:tblGrid>
              <a:tr h="421005">
                <a:tc>
                  <a:txBody>
                    <a:bodyPr/>
                    <a:lstStyle/>
                    <a:p>
                      <a:pPr>
                        <a:lnSpc>
                          <a:spcPct val="115000"/>
                        </a:lnSpc>
                        <a:spcAft>
                          <a:spcPts val="0"/>
                        </a:spcAft>
                      </a:pPr>
                      <a:r>
                        <a:rPr lang="pt-BR" sz="1200" b="1" dirty="0">
                          <a:solidFill>
                            <a:schemeClr val="tx1"/>
                          </a:solidFill>
                          <a:effectLst/>
                        </a:rPr>
                        <a:t>MUNÍCIPIOS</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0"/>
                  </a:ext>
                </a:extLst>
              </a:tr>
              <a:tr h="210502">
                <a:tc>
                  <a:txBody>
                    <a:bodyPr/>
                    <a:lstStyle/>
                    <a:p>
                      <a:pPr>
                        <a:lnSpc>
                          <a:spcPct val="115000"/>
                        </a:lnSpc>
                        <a:spcAft>
                          <a:spcPts val="0"/>
                        </a:spcAft>
                      </a:pPr>
                      <a:r>
                        <a:rPr lang="pt-BR" sz="1200" b="1" dirty="0">
                          <a:solidFill>
                            <a:schemeClr val="tx1"/>
                          </a:solidFill>
                          <a:effectLst/>
                        </a:rPr>
                        <a:t>Porto Alegre</a:t>
                      </a:r>
                      <a:endParaRPr lang="pt-BR" sz="1200" b="1" dirty="0">
                        <a:solidFill>
                          <a:schemeClr val="tx1"/>
                        </a:solidFill>
                        <a:effectLst/>
                        <a:latin typeface="Calibri"/>
                        <a:ea typeface="Calibri"/>
                        <a:cs typeface="Times New Roman"/>
                      </a:endParaRPr>
                    </a:p>
                  </a:txBody>
                  <a:tcPr marL="68590" marR="68590" marT="0" marB="0">
                    <a:solidFill>
                      <a:srgbClr val="E2AC00"/>
                    </a:solidFill>
                  </a:tcPr>
                </a:tc>
                <a:tc>
                  <a:txBody>
                    <a:bodyPr/>
                    <a:lstStyle/>
                    <a:p>
                      <a:pPr>
                        <a:lnSpc>
                          <a:spcPct val="115000"/>
                        </a:lnSpc>
                        <a:spcAft>
                          <a:spcPts val="0"/>
                        </a:spcAft>
                      </a:pPr>
                      <a:r>
                        <a:rPr lang="pt-BR" sz="1200" b="1" dirty="0">
                          <a:solidFill>
                            <a:schemeClr val="tx1"/>
                          </a:solidFill>
                          <a:effectLst/>
                        </a:rPr>
                        <a:t> 75</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latin typeface="+mn-lt"/>
                          <a:ea typeface="+mn-ea"/>
                          <a:cs typeface="+mn-cs"/>
                        </a:rPr>
                        <a:t>9</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1"/>
                  </a:ext>
                </a:extLst>
              </a:tr>
              <a:tr h="210502">
                <a:tc>
                  <a:txBody>
                    <a:bodyPr/>
                    <a:lstStyle/>
                    <a:p>
                      <a:pPr>
                        <a:lnSpc>
                          <a:spcPct val="115000"/>
                        </a:lnSpc>
                        <a:spcAft>
                          <a:spcPts val="0"/>
                        </a:spcAft>
                      </a:pPr>
                      <a:r>
                        <a:rPr lang="pt-BR" sz="1200" b="1" dirty="0">
                          <a:solidFill>
                            <a:schemeClr val="tx1"/>
                          </a:solidFill>
                          <a:effectLst/>
                        </a:rPr>
                        <a:t>Florianópolis</a:t>
                      </a:r>
                    </a:p>
                  </a:txBody>
                  <a:tcPr marL="68590" marR="68590" marT="0" marB="0">
                    <a:solidFill>
                      <a:srgbClr val="E2AC00"/>
                    </a:solidFill>
                  </a:tcPr>
                </a:tc>
                <a:tc>
                  <a:txBody>
                    <a:bodyPr/>
                    <a:lstStyle/>
                    <a:p>
                      <a:pPr>
                        <a:lnSpc>
                          <a:spcPct val="115000"/>
                        </a:lnSpc>
                        <a:spcAft>
                          <a:spcPts val="0"/>
                        </a:spcAft>
                      </a:pPr>
                      <a:r>
                        <a:rPr lang="pt-BR" sz="1200" b="1" dirty="0">
                          <a:solidFill>
                            <a:schemeClr val="tx1"/>
                          </a:solidFill>
                          <a:effectLst/>
                        </a:rPr>
                        <a:t> 56</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4</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2"/>
                  </a:ext>
                </a:extLst>
              </a:tr>
              <a:tr h="210502">
                <a:tc>
                  <a:txBody>
                    <a:bodyPr/>
                    <a:lstStyle/>
                    <a:p>
                      <a:pPr>
                        <a:lnSpc>
                          <a:spcPct val="115000"/>
                        </a:lnSpc>
                        <a:spcAft>
                          <a:spcPts val="0"/>
                        </a:spcAft>
                      </a:pPr>
                      <a:r>
                        <a:rPr lang="pt-BR" sz="1200" b="1" dirty="0">
                          <a:solidFill>
                            <a:schemeClr val="tx1"/>
                          </a:solidFill>
                          <a:effectLst/>
                        </a:rPr>
                        <a:t>Londrina</a:t>
                      </a:r>
                      <a:endParaRPr lang="pt-BR" sz="1200" b="1" dirty="0">
                        <a:solidFill>
                          <a:schemeClr val="tx1"/>
                        </a:solidFill>
                        <a:effectLst/>
                        <a:latin typeface="Calibri"/>
                        <a:ea typeface="Calibri"/>
                        <a:cs typeface="Times New Roman"/>
                      </a:endParaRPr>
                    </a:p>
                  </a:txBody>
                  <a:tcPr marL="68590" marR="68590" marT="0" marB="0">
                    <a:solidFill>
                      <a:srgbClr val="E2AC00"/>
                    </a:solidFill>
                  </a:tcPr>
                </a:tc>
                <a:tc>
                  <a:txBody>
                    <a:bodyPr/>
                    <a:lstStyle/>
                    <a:p>
                      <a:pPr>
                        <a:lnSpc>
                          <a:spcPct val="115000"/>
                        </a:lnSpc>
                        <a:spcAft>
                          <a:spcPts val="0"/>
                        </a:spcAft>
                      </a:pPr>
                      <a:r>
                        <a:rPr lang="pt-BR" sz="1200" b="1" dirty="0">
                          <a:solidFill>
                            <a:schemeClr val="tx1"/>
                          </a:solidFill>
                          <a:effectLst/>
                        </a:rPr>
                        <a:t> 43</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1</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3"/>
                  </a:ext>
                </a:extLst>
              </a:tr>
            </a:tbl>
          </a:graphicData>
        </a:graphic>
      </p:graphicFrame>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Imagem 4">
            <a:extLst>
              <a:ext uri="{FF2B5EF4-FFF2-40B4-BE49-F238E27FC236}">
                <a16:creationId xmlns:a16="http://schemas.microsoft.com/office/drawing/2014/main" xmlns="" id="{FB039E3F-CE7E-4E5E-9FDA-C7FF9096D3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a:extLst>
              <a:ext uri="{FF2B5EF4-FFF2-40B4-BE49-F238E27FC236}">
                <a16:creationId xmlns:a16="http://schemas.microsoft.com/office/drawing/2014/main" xmlns="" id="{A850B59F-A25A-4A10-9F01-D4ECDA217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19DF5CF0-EE41-4B3A-9278-4D236DEDF6FF}"/>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Parâmetro </a:t>
            </a:r>
            <a:r>
              <a:rPr lang="pt-BR" sz="2600" cap="small" dirty="0" err="1">
                <a:solidFill>
                  <a:srgbClr val="002060"/>
                </a:solidFill>
                <a:effectLst>
                  <a:outerShdw blurRad="38100" dist="38100" dir="2700000" algn="tl">
                    <a:srgbClr val="000000">
                      <a:alpha val="43137"/>
                    </a:srgbClr>
                  </a:outerShdw>
                </a:effectLst>
                <a:latin typeface="Arial" charset="0"/>
              </a:rPr>
              <a:t>cfn</a:t>
            </a:r>
            <a:r>
              <a:rPr lang="pt-BR" sz="2600" cap="small" dirty="0">
                <a:solidFill>
                  <a:srgbClr val="002060"/>
                </a:solidFill>
                <a:effectLst>
                  <a:outerShdw blurRad="38100" dist="38100" dir="2700000" algn="tl">
                    <a:srgbClr val="000000">
                      <a:alpha val="43137"/>
                    </a:srgbClr>
                  </a:outerShdw>
                </a:effectLst>
                <a:latin typeface="Arial" charset="0"/>
              </a:rPr>
              <a:t> x cadastro no </a:t>
            </a:r>
            <a:r>
              <a:rPr lang="pt-BR" sz="2600" cap="small" dirty="0" err="1">
                <a:solidFill>
                  <a:srgbClr val="002060"/>
                </a:solidFill>
                <a:effectLst>
                  <a:outerShdw blurRad="38100" dist="38100" dir="2700000" algn="tl">
                    <a:srgbClr val="000000">
                      <a:alpha val="43137"/>
                    </a:srgbClr>
                  </a:outerShdw>
                </a:effectLst>
                <a:latin typeface="Arial" charset="0"/>
              </a:rPr>
              <a:t>simec</a:t>
            </a: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35845" name="Picture 2">
            <a:extLst>
              <a:ext uri="{FF2B5EF4-FFF2-40B4-BE49-F238E27FC236}">
                <a16:creationId xmlns:a16="http://schemas.microsoft.com/office/drawing/2014/main" xmlns="" id="{46CD53FF-894D-4FD8-A6D2-2CB4B8573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90658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a:extLst>
              <a:ext uri="{FF2B5EF4-FFF2-40B4-BE49-F238E27FC236}">
                <a16:creationId xmlns:a16="http://schemas.microsoft.com/office/drawing/2014/main" xmlns="" id="{9785CE44-D1C7-49F1-B490-3E4023216C5E}"/>
              </a:ext>
            </a:extLst>
          </p:cNvPr>
          <p:cNvGraphicFramePr>
            <a:graphicFrameLocks noGrp="1"/>
          </p:cNvGraphicFramePr>
          <p:nvPr/>
        </p:nvGraphicFramePr>
        <p:xfrm>
          <a:off x="4643438" y="1628775"/>
          <a:ext cx="4249737" cy="1262064"/>
        </p:xfrm>
        <a:graphic>
          <a:graphicData uri="http://schemas.openxmlformats.org/drawingml/2006/table">
            <a:tbl>
              <a:tblPr firstRow="1" firstCol="1" bandRow="1">
                <a:tableStyleId>{5C22544A-7EE6-4342-B048-85BDC9FD1C3A}</a:tableStyleId>
              </a:tblPr>
              <a:tblGrid>
                <a:gridCol w="1618689">
                  <a:extLst>
                    <a:ext uri="{9D8B030D-6E8A-4147-A177-3AD203B41FA5}">
                      <a16:colId xmlns:a16="http://schemas.microsoft.com/office/drawing/2014/main" xmlns="" val="20000"/>
                    </a:ext>
                  </a:extLst>
                </a:gridCol>
                <a:gridCol w="1205703">
                  <a:extLst>
                    <a:ext uri="{9D8B030D-6E8A-4147-A177-3AD203B41FA5}">
                      <a16:colId xmlns:a16="http://schemas.microsoft.com/office/drawing/2014/main" xmlns="" val="20001"/>
                    </a:ext>
                  </a:extLst>
                </a:gridCol>
                <a:gridCol w="1425345">
                  <a:extLst>
                    <a:ext uri="{9D8B030D-6E8A-4147-A177-3AD203B41FA5}">
                      <a16:colId xmlns:a16="http://schemas.microsoft.com/office/drawing/2014/main" xmlns="" val="20002"/>
                    </a:ext>
                  </a:extLst>
                </a:gridCol>
              </a:tblGrid>
              <a:tr h="420688">
                <a:tc>
                  <a:txBody>
                    <a:bodyPr/>
                    <a:lstStyle/>
                    <a:p>
                      <a:pPr>
                        <a:lnSpc>
                          <a:spcPct val="115000"/>
                        </a:lnSpc>
                        <a:spcAft>
                          <a:spcPts val="0"/>
                        </a:spcAft>
                      </a:pPr>
                      <a:r>
                        <a:rPr lang="pt-BR" sz="1200" b="1" dirty="0">
                          <a:solidFill>
                            <a:schemeClr val="tx1"/>
                          </a:solidFill>
                          <a:effectLst/>
                        </a:rPr>
                        <a:t>SEDUC</a:t>
                      </a:r>
                      <a:endParaRPr lang="pt-BR" sz="12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dirty="0">
                          <a:solidFill>
                            <a:schemeClr val="tx1"/>
                          </a:solidFill>
                          <a:effectLst/>
                        </a:rPr>
                        <a:t>CADASTRO SIMEC</a:t>
                      </a:r>
                      <a:endParaRPr lang="pt-BR" sz="12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0"/>
                  </a:ext>
                </a:extLst>
              </a:tr>
              <a:tr h="210344">
                <a:tc>
                  <a:txBody>
                    <a:bodyPr/>
                    <a:lstStyle/>
                    <a:p>
                      <a:pPr>
                        <a:lnSpc>
                          <a:spcPct val="115000"/>
                        </a:lnSpc>
                        <a:spcAft>
                          <a:spcPts val="0"/>
                        </a:spcAft>
                      </a:pPr>
                      <a:r>
                        <a:rPr lang="pt-BR" sz="1200" b="1" dirty="0">
                          <a:solidFill>
                            <a:schemeClr val="tx1"/>
                          </a:solidFill>
                          <a:effectLst/>
                        </a:rPr>
                        <a:t>Espírito Santo</a:t>
                      </a:r>
                      <a:endParaRPr lang="pt-BR" sz="1200" b="1" dirty="0">
                        <a:solidFill>
                          <a:schemeClr val="tx1"/>
                        </a:solidFill>
                        <a:effectLst/>
                        <a:latin typeface="Calibri"/>
                        <a:ea typeface="Calibri"/>
                        <a:cs typeface="Times New Roman"/>
                      </a:endParaRPr>
                    </a:p>
                  </a:txBody>
                  <a:tcPr marL="68577" marR="68577" marT="0" marB="0">
                    <a:solidFill>
                      <a:srgbClr val="00B050"/>
                    </a:solidFill>
                  </a:tcPr>
                </a:tc>
                <a:tc>
                  <a:txBody>
                    <a:bodyPr/>
                    <a:lstStyle/>
                    <a:p>
                      <a:pPr>
                        <a:lnSpc>
                          <a:spcPct val="115000"/>
                        </a:lnSpc>
                        <a:spcAft>
                          <a:spcPts val="0"/>
                        </a:spcAft>
                      </a:pPr>
                      <a:r>
                        <a:rPr lang="pt-BR" sz="1200" b="1" dirty="0">
                          <a:solidFill>
                            <a:schemeClr val="tx1"/>
                          </a:solidFill>
                          <a:effectLst/>
                        </a:rPr>
                        <a:t>111</a:t>
                      </a:r>
                      <a:endParaRPr lang="pt-BR" sz="12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dirty="0">
                          <a:solidFill>
                            <a:schemeClr val="tx1"/>
                          </a:solidFill>
                          <a:effectLst/>
                        </a:rPr>
                        <a:t> 10</a:t>
                      </a:r>
                      <a:endParaRPr lang="pt-BR" sz="12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1"/>
                  </a:ext>
                </a:extLst>
              </a:tr>
              <a:tr h="210344">
                <a:tc>
                  <a:txBody>
                    <a:bodyPr/>
                    <a:lstStyle/>
                    <a:p>
                      <a:pPr>
                        <a:lnSpc>
                          <a:spcPct val="115000"/>
                        </a:lnSpc>
                        <a:spcAft>
                          <a:spcPts val="0"/>
                        </a:spcAft>
                      </a:pPr>
                      <a:r>
                        <a:rPr lang="pt-BR" sz="1200" b="1" dirty="0">
                          <a:solidFill>
                            <a:schemeClr val="tx1"/>
                          </a:solidFill>
                          <a:effectLst/>
                        </a:rPr>
                        <a:t>Minas Gerais</a:t>
                      </a:r>
                      <a:endParaRPr lang="pt-BR" sz="1200" b="1" dirty="0">
                        <a:solidFill>
                          <a:schemeClr val="tx1"/>
                        </a:solidFill>
                        <a:effectLst/>
                        <a:latin typeface="Calibri"/>
                        <a:ea typeface="Calibri"/>
                        <a:cs typeface="Times New Roman"/>
                      </a:endParaRPr>
                    </a:p>
                  </a:txBody>
                  <a:tcPr marL="68577" marR="68577" marT="0" marB="0">
                    <a:solidFill>
                      <a:srgbClr val="00B050"/>
                    </a:solidFill>
                  </a:tcPr>
                </a:tc>
                <a:tc>
                  <a:txBody>
                    <a:bodyPr/>
                    <a:lstStyle/>
                    <a:p>
                      <a:pPr>
                        <a:lnSpc>
                          <a:spcPct val="115000"/>
                        </a:lnSpc>
                        <a:spcAft>
                          <a:spcPts val="0"/>
                        </a:spcAft>
                      </a:pPr>
                      <a:r>
                        <a:rPr lang="pt-BR" sz="1200" b="1" dirty="0">
                          <a:solidFill>
                            <a:schemeClr val="tx1"/>
                          </a:solidFill>
                          <a:effectLst/>
                        </a:rPr>
                        <a:t>859</a:t>
                      </a:r>
                      <a:endParaRPr lang="pt-BR" sz="12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dirty="0">
                          <a:solidFill>
                            <a:schemeClr val="tx1"/>
                          </a:solidFill>
                          <a:effectLst/>
                        </a:rPr>
                        <a:t> 53</a:t>
                      </a:r>
                      <a:endParaRPr lang="pt-BR" sz="12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2"/>
                  </a:ext>
                </a:extLst>
              </a:tr>
              <a:tr h="210344">
                <a:tc>
                  <a:txBody>
                    <a:bodyPr/>
                    <a:lstStyle/>
                    <a:p>
                      <a:pPr>
                        <a:lnSpc>
                          <a:spcPct val="115000"/>
                        </a:lnSpc>
                        <a:spcAft>
                          <a:spcPts val="0"/>
                        </a:spcAft>
                      </a:pPr>
                      <a:r>
                        <a:rPr lang="pt-BR" sz="1200" b="1" dirty="0">
                          <a:solidFill>
                            <a:schemeClr val="tx1"/>
                          </a:solidFill>
                          <a:effectLst/>
                        </a:rPr>
                        <a:t>Rio de Janeiro</a:t>
                      </a:r>
                      <a:endParaRPr lang="pt-BR" sz="1200" b="1" dirty="0">
                        <a:solidFill>
                          <a:schemeClr val="tx1"/>
                        </a:solidFill>
                        <a:effectLst/>
                        <a:latin typeface="Calibri"/>
                        <a:ea typeface="Calibri"/>
                        <a:cs typeface="Times New Roman"/>
                      </a:endParaRPr>
                    </a:p>
                  </a:txBody>
                  <a:tcPr marL="68577" marR="68577" marT="0" marB="0">
                    <a:solidFill>
                      <a:srgbClr val="00B050"/>
                    </a:solidFill>
                  </a:tcPr>
                </a:tc>
                <a:tc>
                  <a:txBody>
                    <a:bodyPr/>
                    <a:lstStyle/>
                    <a:p>
                      <a:pPr>
                        <a:lnSpc>
                          <a:spcPct val="115000"/>
                        </a:lnSpc>
                        <a:spcAft>
                          <a:spcPts val="0"/>
                        </a:spcAft>
                      </a:pPr>
                      <a:r>
                        <a:rPr lang="pt-BR" sz="1200" b="1" dirty="0">
                          <a:solidFill>
                            <a:schemeClr val="tx1"/>
                          </a:solidFill>
                          <a:effectLst/>
                        </a:rPr>
                        <a:t>314</a:t>
                      </a:r>
                      <a:endParaRPr lang="pt-BR" sz="12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dirty="0">
                          <a:solidFill>
                            <a:schemeClr val="tx1"/>
                          </a:solidFill>
                          <a:effectLst/>
                        </a:rPr>
                        <a:t> 2</a:t>
                      </a:r>
                      <a:endParaRPr lang="pt-BR" sz="12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3"/>
                  </a:ext>
                </a:extLst>
              </a:tr>
              <a:tr h="210344">
                <a:tc>
                  <a:txBody>
                    <a:bodyPr/>
                    <a:lstStyle/>
                    <a:p>
                      <a:pPr>
                        <a:lnSpc>
                          <a:spcPct val="115000"/>
                        </a:lnSpc>
                        <a:spcAft>
                          <a:spcPts val="0"/>
                        </a:spcAft>
                      </a:pPr>
                      <a:r>
                        <a:rPr lang="pt-BR" sz="1200" b="1" dirty="0">
                          <a:solidFill>
                            <a:schemeClr val="tx1"/>
                          </a:solidFill>
                          <a:effectLst/>
                        </a:rPr>
                        <a:t>São Paulo</a:t>
                      </a:r>
                      <a:endParaRPr lang="pt-BR" sz="1200" b="1" dirty="0">
                        <a:solidFill>
                          <a:schemeClr val="tx1"/>
                        </a:solidFill>
                        <a:effectLst/>
                        <a:latin typeface="Calibri"/>
                        <a:ea typeface="Calibri"/>
                        <a:cs typeface="Times New Roman"/>
                      </a:endParaRPr>
                    </a:p>
                  </a:txBody>
                  <a:tcPr marL="68577" marR="68577" marT="0" marB="0">
                    <a:solidFill>
                      <a:srgbClr val="00B050"/>
                    </a:solidFill>
                  </a:tcPr>
                </a:tc>
                <a:tc>
                  <a:txBody>
                    <a:bodyPr/>
                    <a:lstStyle/>
                    <a:p>
                      <a:pPr>
                        <a:lnSpc>
                          <a:spcPct val="115000"/>
                        </a:lnSpc>
                        <a:spcAft>
                          <a:spcPts val="0"/>
                        </a:spcAft>
                      </a:pPr>
                      <a:r>
                        <a:rPr lang="pt-BR" sz="1200" b="1" dirty="0">
                          <a:solidFill>
                            <a:schemeClr val="tx1"/>
                          </a:solidFill>
                          <a:effectLst/>
                        </a:rPr>
                        <a:t>1047</a:t>
                      </a:r>
                      <a:endParaRPr lang="pt-BR" sz="1200" b="1" dirty="0">
                        <a:solidFill>
                          <a:schemeClr val="tx1"/>
                        </a:solidFill>
                        <a:effectLst/>
                        <a:latin typeface="Calibri"/>
                        <a:ea typeface="Calibri"/>
                        <a:cs typeface="Times New Roman"/>
                      </a:endParaRPr>
                    </a:p>
                  </a:txBody>
                  <a:tcPr marL="68577" marR="68577" marT="0" marB="0"/>
                </a:tc>
                <a:tc>
                  <a:txBody>
                    <a:bodyPr/>
                    <a:lstStyle/>
                    <a:p>
                      <a:pPr>
                        <a:lnSpc>
                          <a:spcPct val="115000"/>
                        </a:lnSpc>
                        <a:spcAft>
                          <a:spcPts val="0"/>
                        </a:spcAft>
                      </a:pPr>
                      <a:r>
                        <a:rPr lang="pt-BR" sz="1200" b="1" dirty="0">
                          <a:solidFill>
                            <a:schemeClr val="tx1"/>
                          </a:solidFill>
                          <a:effectLst/>
                        </a:rPr>
                        <a:t> 49</a:t>
                      </a:r>
                      <a:endParaRPr lang="pt-BR" sz="1200" b="1" dirty="0">
                        <a:solidFill>
                          <a:schemeClr val="tx1"/>
                        </a:solidFill>
                        <a:effectLst/>
                        <a:latin typeface="Calibri"/>
                        <a:ea typeface="Calibri"/>
                        <a:cs typeface="Times New Roman"/>
                      </a:endParaRPr>
                    </a:p>
                  </a:txBody>
                  <a:tcPr marL="68577" marR="68577" marT="0" marB="0"/>
                </a:tc>
                <a:extLst>
                  <a:ext uri="{0D108BD9-81ED-4DB2-BD59-A6C34878D82A}">
                    <a16:rowId xmlns:a16="http://schemas.microsoft.com/office/drawing/2014/main" xmlns="" val="10004"/>
                  </a:ext>
                </a:extLst>
              </a:tr>
            </a:tbl>
          </a:graphicData>
        </a:graphic>
      </p:graphicFrame>
      <p:graphicFrame>
        <p:nvGraphicFramePr>
          <p:cNvPr id="3" name="Tabela 2">
            <a:extLst>
              <a:ext uri="{FF2B5EF4-FFF2-40B4-BE49-F238E27FC236}">
                <a16:creationId xmlns:a16="http://schemas.microsoft.com/office/drawing/2014/main" xmlns="" id="{79D45CD9-7DDB-4D29-B4DD-4C005DEDC32B}"/>
              </a:ext>
            </a:extLst>
          </p:cNvPr>
          <p:cNvGraphicFramePr>
            <a:graphicFrameLocks noGrp="1"/>
          </p:cNvGraphicFramePr>
          <p:nvPr/>
        </p:nvGraphicFramePr>
        <p:xfrm>
          <a:off x="4572000" y="4494213"/>
          <a:ext cx="4568825" cy="1262063"/>
        </p:xfrm>
        <a:graphic>
          <a:graphicData uri="http://schemas.openxmlformats.org/drawingml/2006/table">
            <a:tbl>
              <a:tblPr firstRow="1" firstCol="1" bandRow="1">
                <a:tableStyleId>{5C22544A-7EE6-4342-B048-85BDC9FD1C3A}</a:tableStyleId>
              </a:tblPr>
              <a:tblGrid>
                <a:gridCol w="1740227">
                  <a:extLst>
                    <a:ext uri="{9D8B030D-6E8A-4147-A177-3AD203B41FA5}">
                      <a16:colId xmlns:a16="http://schemas.microsoft.com/office/drawing/2014/main" xmlns="" val="20000"/>
                    </a:ext>
                  </a:extLst>
                </a:gridCol>
                <a:gridCol w="1178166">
                  <a:extLst>
                    <a:ext uri="{9D8B030D-6E8A-4147-A177-3AD203B41FA5}">
                      <a16:colId xmlns:a16="http://schemas.microsoft.com/office/drawing/2014/main" xmlns="" val="20001"/>
                    </a:ext>
                  </a:extLst>
                </a:gridCol>
                <a:gridCol w="1650432">
                  <a:extLst>
                    <a:ext uri="{9D8B030D-6E8A-4147-A177-3AD203B41FA5}">
                      <a16:colId xmlns:a16="http://schemas.microsoft.com/office/drawing/2014/main" xmlns="" val="20002"/>
                    </a:ext>
                  </a:extLst>
                </a:gridCol>
              </a:tblGrid>
              <a:tr h="420687">
                <a:tc>
                  <a:txBody>
                    <a:bodyPr/>
                    <a:lstStyle/>
                    <a:p>
                      <a:pPr>
                        <a:lnSpc>
                          <a:spcPct val="115000"/>
                        </a:lnSpc>
                        <a:spcAft>
                          <a:spcPts val="0"/>
                        </a:spcAft>
                      </a:pPr>
                      <a:r>
                        <a:rPr lang="pt-BR" sz="1200" b="1" dirty="0">
                          <a:solidFill>
                            <a:schemeClr val="tx1"/>
                          </a:solidFill>
                          <a:effectLst/>
                        </a:rPr>
                        <a:t>MUNÍCIPIOS</a:t>
                      </a:r>
                      <a:endParaRPr lang="pt-BR" sz="1200" b="1" dirty="0">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70" marR="68570" marT="0" marB="0"/>
                </a:tc>
                <a:extLst>
                  <a:ext uri="{0D108BD9-81ED-4DB2-BD59-A6C34878D82A}">
                    <a16:rowId xmlns:a16="http://schemas.microsoft.com/office/drawing/2014/main" xmlns="" val="10000"/>
                  </a:ext>
                </a:extLst>
              </a:tr>
              <a:tr h="210344">
                <a:tc>
                  <a:txBody>
                    <a:bodyPr/>
                    <a:lstStyle/>
                    <a:p>
                      <a:pPr>
                        <a:lnSpc>
                          <a:spcPct val="115000"/>
                        </a:lnSpc>
                        <a:spcAft>
                          <a:spcPts val="0"/>
                        </a:spcAft>
                      </a:pPr>
                      <a:r>
                        <a:rPr lang="pt-BR" sz="1200" b="1" dirty="0">
                          <a:solidFill>
                            <a:schemeClr val="tx1"/>
                          </a:solidFill>
                          <a:effectLst/>
                        </a:rPr>
                        <a:t>Rio de Janeiro</a:t>
                      </a:r>
                      <a:endParaRPr lang="pt-BR" sz="1200" b="1" dirty="0">
                        <a:solidFill>
                          <a:schemeClr val="tx1"/>
                        </a:solidFill>
                        <a:effectLst/>
                        <a:latin typeface="Calibri"/>
                        <a:ea typeface="Calibri"/>
                        <a:cs typeface="Times New Roman"/>
                      </a:endParaRPr>
                    </a:p>
                  </a:txBody>
                  <a:tcPr marL="68570" marR="68570" marT="0" marB="0">
                    <a:solidFill>
                      <a:srgbClr val="00B050"/>
                    </a:solidFill>
                  </a:tcPr>
                </a:tc>
                <a:tc>
                  <a:txBody>
                    <a:bodyPr/>
                    <a:lstStyle/>
                    <a:p>
                      <a:pPr>
                        <a:lnSpc>
                          <a:spcPct val="115000"/>
                        </a:lnSpc>
                        <a:spcAft>
                          <a:spcPts val="0"/>
                        </a:spcAft>
                      </a:pPr>
                      <a:r>
                        <a:rPr lang="pt-BR" sz="1200" b="1" dirty="0">
                          <a:solidFill>
                            <a:schemeClr val="tx1"/>
                          </a:solidFill>
                          <a:effectLst/>
                        </a:rPr>
                        <a:t> 518</a:t>
                      </a:r>
                      <a:endParaRPr lang="pt-BR" sz="1200" b="1" dirty="0">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a:solidFill>
                            <a:schemeClr val="tx1"/>
                          </a:solidFill>
                          <a:effectLst/>
                        </a:rPr>
                        <a:t>14</a:t>
                      </a:r>
                      <a:endParaRPr lang="pt-BR" sz="1200" b="1">
                        <a:solidFill>
                          <a:schemeClr val="tx1"/>
                        </a:solidFill>
                        <a:effectLst/>
                        <a:latin typeface="Calibri"/>
                        <a:ea typeface="Calibri"/>
                        <a:cs typeface="Times New Roman"/>
                      </a:endParaRPr>
                    </a:p>
                  </a:txBody>
                  <a:tcPr marL="68570" marR="68570" marT="0" marB="0"/>
                </a:tc>
                <a:extLst>
                  <a:ext uri="{0D108BD9-81ED-4DB2-BD59-A6C34878D82A}">
                    <a16:rowId xmlns:a16="http://schemas.microsoft.com/office/drawing/2014/main" xmlns="" val="10001"/>
                  </a:ext>
                </a:extLst>
              </a:tr>
              <a:tr h="210344">
                <a:tc>
                  <a:txBody>
                    <a:bodyPr/>
                    <a:lstStyle/>
                    <a:p>
                      <a:pPr>
                        <a:lnSpc>
                          <a:spcPct val="115000"/>
                        </a:lnSpc>
                        <a:spcAft>
                          <a:spcPts val="0"/>
                        </a:spcAft>
                      </a:pPr>
                      <a:r>
                        <a:rPr lang="pt-BR" sz="1200" b="1" dirty="0">
                          <a:solidFill>
                            <a:schemeClr val="tx1"/>
                          </a:solidFill>
                          <a:effectLst/>
                        </a:rPr>
                        <a:t>Belo Horizonte</a:t>
                      </a:r>
                      <a:endParaRPr lang="pt-BR" sz="1200" b="1" dirty="0">
                        <a:solidFill>
                          <a:schemeClr val="tx1"/>
                        </a:solidFill>
                        <a:effectLst/>
                        <a:latin typeface="Calibri"/>
                        <a:ea typeface="Calibri"/>
                        <a:cs typeface="Times New Roman"/>
                      </a:endParaRPr>
                    </a:p>
                  </a:txBody>
                  <a:tcPr marL="68570" marR="68570" marT="0" marB="0">
                    <a:solidFill>
                      <a:srgbClr val="00B050"/>
                    </a:solidFill>
                  </a:tcPr>
                </a:tc>
                <a:tc>
                  <a:txBody>
                    <a:bodyPr/>
                    <a:lstStyle/>
                    <a:p>
                      <a:pPr>
                        <a:lnSpc>
                          <a:spcPct val="115000"/>
                        </a:lnSpc>
                        <a:spcAft>
                          <a:spcPts val="0"/>
                        </a:spcAft>
                      </a:pPr>
                      <a:r>
                        <a:rPr lang="pt-BR" sz="1200" b="1" dirty="0">
                          <a:solidFill>
                            <a:schemeClr val="tx1"/>
                          </a:solidFill>
                          <a:effectLst/>
                        </a:rPr>
                        <a:t> 179</a:t>
                      </a:r>
                      <a:endParaRPr lang="pt-BR" sz="1200" b="1" dirty="0">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dirty="0">
                          <a:solidFill>
                            <a:schemeClr val="tx1"/>
                          </a:solidFill>
                          <a:effectLst/>
                          <a:latin typeface="+mn-lt"/>
                          <a:ea typeface="+mn-ea"/>
                          <a:cs typeface="+mn-cs"/>
                        </a:rPr>
                        <a:t>60</a:t>
                      </a:r>
                      <a:endParaRPr lang="pt-BR" sz="1200" b="1" dirty="0">
                        <a:solidFill>
                          <a:schemeClr val="tx1"/>
                        </a:solidFill>
                        <a:effectLst/>
                        <a:latin typeface="Calibri"/>
                        <a:ea typeface="Calibri"/>
                        <a:cs typeface="Times New Roman"/>
                      </a:endParaRPr>
                    </a:p>
                  </a:txBody>
                  <a:tcPr marL="68570" marR="68570" marT="0" marB="0"/>
                </a:tc>
                <a:extLst>
                  <a:ext uri="{0D108BD9-81ED-4DB2-BD59-A6C34878D82A}">
                    <a16:rowId xmlns:a16="http://schemas.microsoft.com/office/drawing/2014/main" xmlns="" val="10002"/>
                  </a:ext>
                </a:extLst>
              </a:tr>
              <a:tr h="210344">
                <a:tc>
                  <a:txBody>
                    <a:bodyPr/>
                    <a:lstStyle/>
                    <a:p>
                      <a:pPr>
                        <a:lnSpc>
                          <a:spcPct val="115000"/>
                        </a:lnSpc>
                        <a:spcAft>
                          <a:spcPts val="0"/>
                        </a:spcAft>
                      </a:pPr>
                      <a:r>
                        <a:rPr lang="pt-BR" sz="1200" b="1" dirty="0">
                          <a:solidFill>
                            <a:schemeClr val="tx1"/>
                          </a:solidFill>
                          <a:effectLst/>
                        </a:rPr>
                        <a:t>Vitória</a:t>
                      </a:r>
                      <a:endParaRPr lang="pt-BR" sz="1200" b="1" dirty="0">
                        <a:solidFill>
                          <a:schemeClr val="tx1"/>
                        </a:solidFill>
                        <a:effectLst/>
                        <a:latin typeface="Calibri"/>
                        <a:ea typeface="Calibri"/>
                        <a:cs typeface="Times New Roman"/>
                      </a:endParaRPr>
                    </a:p>
                  </a:txBody>
                  <a:tcPr marL="68570" marR="68570" marT="0" marB="0">
                    <a:solidFill>
                      <a:srgbClr val="00B050"/>
                    </a:solidFill>
                  </a:tcPr>
                </a:tc>
                <a:tc>
                  <a:txBody>
                    <a:bodyPr/>
                    <a:lstStyle/>
                    <a:p>
                      <a:pPr>
                        <a:lnSpc>
                          <a:spcPct val="115000"/>
                        </a:lnSpc>
                        <a:spcAft>
                          <a:spcPts val="0"/>
                        </a:spcAft>
                      </a:pPr>
                      <a:r>
                        <a:rPr lang="pt-BR" sz="1200" b="1" dirty="0">
                          <a:solidFill>
                            <a:schemeClr val="tx1"/>
                          </a:solidFill>
                          <a:effectLst/>
                        </a:rPr>
                        <a:t> 134</a:t>
                      </a:r>
                      <a:endParaRPr lang="pt-BR" sz="1200" b="1" dirty="0">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dirty="0">
                          <a:solidFill>
                            <a:schemeClr val="tx1"/>
                          </a:solidFill>
                          <a:effectLst/>
                          <a:latin typeface="+mn-lt"/>
                          <a:ea typeface="+mn-ea"/>
                          <a:cs typeface="+mn-cs"/>
                        </a:rPr>
                        <a:t>10</a:t>
                      </a:r>
                      <a:endParaRPr lang="pt-BR" sz="1200" b="1" dirty="0">
                        <a:solidFill>
                          <a:schemeClr val="tx1"/>
                        </a:solidFill>
                        <a:effectLst/>
                        <a:latin typeface="Calibri"/>
                        <a:ea typeface="Calibri"/>
                        <a:cs typeface="Times New Roman"/>
                      </a:endParaRPr>
                    </a:p>
                  </a:txBody>
                  <a:tcPr marL="68570" marR="68570" marT="0" marB="0"/>
                </a:tc>
                <a:extLst>
                  <a:ext uri="{0D108BD9-81ED-4DB2-BD59-A6C34878D82A}">
                    <a16:rowId xmlns:a16="http://schemas.microsoft.com/office/drawing/2014/main" xmlns="" val="10003"/>
                  </a:ext>
                </a:extLst>
              </a:tr>
              <a:tr h="210344">
                <a:tc>
                  <a:txBody>
                    <a:bodyPr/>
                    <a:lstStyle/>
                    <a:p>
                      <a:pPr>
                        <a:lnSpc>
                          <a:spcPct val="115000"/>
                        </a:lnSpc>
                        <a:spcAft>
                          <a:spcPts val="0"/>
                        </a:spcAft>
                      </a:pPr>
                      <a:r>
                        <a:rPr lang="pt-BR" sz="1200" b="1" dirty="0">
                          <a:solidFill>
                            <a:schemeClr val="tx1"/>
                          </a:solidFill>
                          <a:effectLst/>
                        </a:rPr>
                        <a:t>São Paulo</a:t>
                      </a:r>
                      <a:endParaRPr lang="pt-BR" sz="1200" b="1" dirty="0">
                        <a:solidFill>
                          <a:schemeClr val="tx1"/>
                        </a:solidFill>
                        <a:effectLst/>
                        <a:latin typeface="Calibri"/>
                        <a:ea typeface="Calibri"/>
                        <a:cs typeface="Times New Roman"/>
                      </a:endParaRPr>
                    </a:p>
                  </a:txBody>
                  <a:tcPr marL="68570" marR="68570" marT="0" marB="0">
                    <a:solidFill>
                      <a:srgbClr val="00B050"/>
                    </a:solidFill>
                  </a:tcPr>
                </a:tc>
                <a:tc>
                  <a:txBody>
                    <a:bodyPr/>
                    <a:lstStyle/>
                    <a:p>
                      <a:pPr>
                        <a:lnSpc>
                          <a:spcPct val="115000"/>
                        </a:lnSpc>
                        <a:spcAft>
                          <a:spcPts val="0"/>
                        </a:spcAft>
                      </a:pPr>
                      <a:r>
                        <a:rPr lang="pt-BR" sz="1200" b="1" dirty="0">
                          <a:solidFill>
                            <a:schemeClr val="tx1"/>
                          </a:solidFill>
                          <a:effectLst/>
                        </a:rPr>
                        <a:t> 1167</a:t>
                      </a:r>
                      <a:endParaRPr lang="pt-BR" sz="1200" b="1" dirty="0">
                        <a:solidFill>
                          <a:schemeClr val="tx1"/>
                        </a:solidFill>
                        <a:effectLst/>
                        <a:latin typeface="Calibri"/>
                        <a:ea typeface="Calibri"/>
                        <a:cs typeface="Times New Roman"/>
                      </a:endParaRPr>
                    </a:p>
                  </a:txBody>
                  <a:tcPr marL="68570" marR="68570" marT="0" marB="0"/>
                </a:tc>
                <a:tc>
                  <a:txBody>
                    <a:bodyPr/>
                    <a:lstStyle/>
                    <a:p>
                      <a:pPr>
                        <a:lnSpc>
                          <a:spcPct val="115000"/>
                        </a:lnSpc>
                        <a:spcAft>
                          <a:spcPts val="0"/>
                        </a:spcAft>
                      </a:pPr>
                      <a:r>
                        <a:rPr lang="pt-BR" sz="1200" b="1" dirty="0">
                          <a:solidFill>
                            <a:schemeClr val="tx1"/>
                          </a:solidFill>
                          <a:effectLst/>
                        </a:rPr>
                        <a:t>108</a:t>
                      </a:r>
                      <a:endParaRPr lang="pt-BR" sz="1200" b="1" dirty="0">
                        <a:solidFill>
                          <a:schemeClr val="tx1"/>
                        </a:solidFill>
                        <a:effectLst/>
                        <a:latin typeface="Calibri"/>
                        <a:ea typeface="Calibri"/>
                        <a:cs typeface="Times New Roman"/>
                      </a:endParaRPr>
                    </a:p>
                  </a:txBody>
                  <a:tcPr marL="68570" marR="68570" marT="0" marB="0"/>
                </a:tc>
                <a:extLst>
                  <a:ext uri="{0D108BD9-81ED-4DB2-BD59-A6C34878D82A}">
                    <a16:rowId xmlns:a16="http://schemas.microsoft.com/office/drawing/2014/main" xmlns="" val="10004"/>
                  </a:ext>
                </a:extLst>
              </a:tr>
            </a:tbl>
          </a:graphicData>
        </a:graphic>
      </p:graphicFrame>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Imagem 4">
            <a:extLst>
              <a:ext uri="{FF2B5EF4-FFF2-40B4-BE49-F238E27FC236}">
                <a16:creationId xmlns:a16="http://schemas.microsoft.com/office/drawing/2014/main" xmlns="" id="{794CF832-BB68-4BFB-A3A1-05EAB8C5DC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a:extLst>
              <a:ext uri="{FF2B5EF4-FFF2-40B4-BE49-F238E27FC236}">
                <a16:creationId xmlns:a16="http://schemas.microsoft.com/office/drawing/2014/main" xmlns="" id="{AE1150DF-D1D9-4F59-B85D-3F3207500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EF0A9FB9-1FDB-4DA9-9AEA-C5A25F21E783}"/>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parâmetro </a:t>
            </a:r>
            <a:r>
              <a:rPr lang="pt-BR" sz="2600" cap="small" dirty="0" err="1">
                <a:solidFill>
                  <a:srgbClr val="002060"/>
                </a:solidFill>
                <a:effectLst>
                  <a:outerShdw blurRad="38100" dist="38100" dir="2700000" algn="tl">
                    <a:srgbClr val="000000">
                      <a:alpha val="43137"/>
                    </a:srgbClr>
                  </a:outerShdw>
                </a:effectLst>
                <a:latin typeface="Arial" charset="0"/>
              </a:rPr>
              <a:t>cfn</a:t>
            </a:r>
            <a:r>
              <a:rPr lang="pt-BR" sz="2600" cap="small" dirty="0">
                <a:solidFill>
                  <a:srgbClr val="002060"/>
                </a:solidFill>
                <a:effectLst>
                  <a:outerShdw blurRad="38100" dist="38100" dir="2700000" algn="tl">
                    <a:srgbClr val="000000">
                      <a:alpha val="43137"/>
                    </a:srgbClr>
                  </a:outerShdw>
                </a:effectLst>
                <a:latin typeface="Arial" charset="0"/>
              </a:rPr>
              <a:t> x cadastro no </a:t>
            </a:r>
            <a:r>
              <a:rPr lang="pt-BR" sz="2600" cap="small" dirty="0" err="1">
                <a:solidFill>
                  <a:srgbClr val="002060"/>
                </a:solidFill>
                <a:effectLst>
                  <a:outerShdw blurRad="38100" dist="38100" dir="2700000" algn="tl">
                    <a:srgbClr val="000000">
                      <a:alpha val="43137"/>
                    </a:srgbClr>
                  </a:outerShdw>
                </a:effectLst>
                <a:latin typeface="Arial" charset="0"/>
              </a:rPr>
              <a:t>simec</a:t>
            </a: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36869" name="Picture 2">
            <a:extLst>
              <a:ext uri="{FF2B5EF4-FFF2-40B4-BE49-F238E27FC236}">
                <a16:creationId xmlns:a16="http://schemas.microsoft.com/office/drawing/2014/main" xmlns="" id="{A442C047-C863-4F2C-90D7-EE4E43A65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90658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a:extLst>
              <a:ext uri="{FF2B5EF4-FFF2-40B4-BE49-F238E27FC236}">
                <a16:creationId xmlns:a16="http://schemas.microsoft.com/office/drawing/2014/main" xmlns="" id="{4B738034-20F4-4A59-BF5E-176EFE8A7370}"/>
              </a:ext>
            </a:extLst>
          </p:cNvPr>
          <p:cNvGraphicFramePr>
            <a:graphicFrameLocks noGrp="1"/>
          </p:cNvGraphicFramePr>
          <p:nvPr/>
        </p:nvGraphicFramePr>
        <p:xfrm>
          <a:off x="4932363" y="1268413"/>
          <a:ext cx="4089399" cy="1893888"/>
        </p:xfrm>
        <a:graphic>
          <a:graphicData uri="http://schemas.openxmlformats.org/drawingml/2006/table">
            <a:tbl>
              <a:tblPr firstRow="1" firstCol="1" bandRow="1">
                <a:tableStyleId>{5C22544A-7EE6-4342-B048-85BDC9FD1C3A}</a:tableStyleId>
              </a:tblPr>
              <a:tblGrid>
                <a:gridCol w="1557618">
                  <a:extLst>
                    <a:ext uri="{9D8B030D-6E8A-4147-A177-3AD203B41FA5}">
                      <a16:colId xmlns:a16="http://schemas.microsoft.com/office/drawing/2014/main" xmlns="" val="20000"/>
                    </a:ext>
                  </a:extLst>
                </a:gridCol>
                <a:gridCol w="1160213">
                  <a:extLst>
                    <a:ext uri="{9D8B030D-6E8A-4147-A177-3AD203B41FA5}">
                      <a16:colId xmlns:a16="http://schemas.microsoft.com/office/drawing/2014/main" xmlns="" val="20001"/>
                    </a:ext>
                  </a:extLst>
                </a:gridCol>
                <a:gridCol w="1371568">
                  <a:extLst>
                    <a:ext uri="{9D8B030D-6E8A-4147-A177-3AD203B41FA5}">
                      <a16:colId xmlns:a16="http://schemas.microsoft.com/office/drawing/2014/main" xmlns="" val="20002"/>
                    </a:ext>
                  </a:extLst>
                </a:gridCol>
              </a:tblGrid>
              <a:tr h="420864">
                <a:tc>
                  <a:txBody>
                    <a:bodyPr/>
                    <a:lstStyle/>
                    <a:p>
                      <a:pPr>
                        <a:lnSpc>
                          <a:spcPct val="115000"/>
                        </a:lnSpc>
                        <a:spcAft>
                          <a:spcPts val="0"/>
                        </a:spcAft>
                      </a:pPr>
                      <a:r>
                        <a:rPr lang="pt-BR" sz="1200" b="1" dirty="0">
                          <a:solidFill>
                            <a:schemeClr val="tx1"/>
                          </a:solidFill>
                          <a:effectLst/>
                        </a:rPr>
                        <a:t>SEDUC</a:t>
                      </a:r>
                      <a:endParaRPr lang="pt-BR" sz="1200" b="1" dirty="0">
                        <a:solidFill>
                          <a:schemeClr val="tx1"/>
                        </a:solidFill>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solidFill>
                            <a:schemeClr val="tx1"/>
                          </a:solidFill>
                          <a:effectLst/>
                        </a:rPr>
                        <a:t>PARÂMETRO CFN</a:t>
                      </a:r>
                      <a:endParaRPr lang="pt-BR" sz="1200" b="1" dirty="0">
                        <a:solidFill>
                          <a:schemeClr val="tx1"/>
                        </a:solidFill>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solidFill>
                            <a:schemeClr val="tx1"/>
                          </a:solidFill>
                          <a:effectLst/>
                        </a:rPr>
                        <a:t>CADASTRO SIMEC</a:t>
                      </a:r>
                      <a:endParaRPr lang="pt-BR" sz="1200" b="1" dirty="0">
                        <a:solidFill>
                          <a:schemeClr val="tx1"/>
                        </a:solidFill>
                        <a:effectLst/>
                        <a:latin typeface="Calibri"/>
                        <a:ea typeface="Calibri"/>
                        <a:cs typeface="Times New Roman"/>
                      </a:endParaRPr>
                    </a:p>
                  </a:txBody>
                  <a:tcPr marL="68575" marR="68575" marT="0" marB="0"/>
                </a:tc>
                <a:extLst>
                  <a:ext uri="{0D108BD9-81ED-4DB2-BD59-A6C34878D82A}">
                    <a16:rowId xmlns:a16="http://schemas.microsoft.com/office/drawing/2014/main" xmlns="" val="10000"/>
                  </a:ext>
                </a:extLst>
              </a:tr>
              <a:tr h="210432">
                <a:tc>
                  <a:txBody>
                    <a:bodyPr/>
                    <a:lstStyle/>
                    <a:p>
                      <a:pPr>
                        <a:lnSpc>
                          <a:spcPct val="115000"/>
                        </a:lnSpc>
                        <a:spcAft>
                          <a:spcPts val="0"/>
                        </a:spcAft>
                      </a:pPr>
                      <a:r>
                        <a:rPr lang="pt-BR" sz="1200" b="1" dirty="0">
                          <a:effectLst/>
                        </a:rPr>
                        <a:t>Acre</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a:effectLst/>
                        </a:rPr>
                        <a:t>66</a:t>
                      </a:r>
                      <a:endParaRPr lang="pt-BR" sz="1200" b="1">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3</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1"/>
                  </a:ext>
                </a:extLst>
              </a:tr>
              <a:tr h="210432">
                <a:tc>
                  <a:txBody>
                    <a:bodyPr/>
                    <a:lstStyle/>
                    <a:p>
                      <a:pPr>
                        <a:lnSpc>
                          <a:spcPct val="115000"/>
                        </a:lnSpc>
                        <a:spcAft>
                          <a:spcPts val="0"/>
                        </a:spcAft>
                      </a:pPr>
                      <a:r>
                        <a:rPr lang="pt-BR" sz="1200" b="1" dirty="0">
                          <a:effectLst/>
                        </a:rPr>
                        <a:t>Amapá</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a:effectLst/>
                        </a:rPr>
                        <a:t>55</a:t>
                      </a:r>
                      <a:endParaRPr lang="pt-BR" sz="1200" b="1">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15</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2"/>
                  </a:ext>
                </a:extLst>
              </a:tr>
              <a:tr h="210432">
                <a:tc>
                  <a:txBody>
                    <a:bodyPr/>
                    <a:lstStyle/>
                    <a:p>
                      <a:pPr>
                        <a:lnSpc>
                          <a:spcPct val="115000"/>
                        </a:lnSpc>
                        <a:spcAft>
                          <a:spcPts val="0"/>
                        </a:spcAft>
                      </a:pPr>
                      <a:r>
                        <a:rPr lang="pt-BR" sz="1200" b="1" dirty="0">
                          <a:effectLst/>
                        </a:rPr>
                        <a:t>Amazonas</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dirty="0">
                          <a:effectLst/>
                        </a:rPr>
                        <a:t>191</a:t>
                      </a:r>
                      <a:endParaRPr lang="pt-BR" sz="1200" b="1" dirty="0">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28</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3"/>
                  </a:ext>
                </a:extLst>
              </a:tr>
              <a:tr h="210432">
                <a:tc>
                  <a:txBody>
                    <a:bodyPr/>
                    <a:lstStyle/>
                    <a:p>
                      <a:pPr>
                        <a:lnSpc>
                          <a:spcPct val="115000"/>
                        </a:lnSpc>
                        <a:spcAft>
                          <a:spcPts val="0"/>
                        </a:spcAft>
                      </a:pPr>
                      <a:r>
                        <a:rPr lang="pt-BR" sz="1200" b="1" dirty="0">
                          <a:effectLst/>
                        </a:rPr>
                        <a:t>Pará</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dirty="0">
                          <a:effectLst/>
                        </a:rPr>
                        <a:t>126</a:t>
                      </a:r>
                      <a:endParaRPr lang="pt-BR" sz="1200" b="1" dirty="0">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9</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4"/>
                  </a:ext>
                </a:extLst>
              </a:tr>
              <a:tr h="210432">
                <a:tc>
                  <a:txBody>
                    <a:bodyPr/>
                    <a:lstStyle/>
                    <a:p>
                      <a:pPr>
                        <a:lnSpc>
                          <a:spcPct val="115000"/>
                        </a:lnSpc>
                        <a:spcAft>
                          <a:spcPts val="0"/>
                        </a:spcAft>
                      </a:pPr>
                      <a:r>
                        <a:rPr lang="pt-BR" sz="1200" b="1" dirty="0">
                          <a:effectLst/>
                        </a:rPr>
                        <a:t>Tocantins</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dirty="0">
                          <a:effectLst/>
                        </a:rPr>
                        <a:t>72</a:t>
                      </a:r>
                      <a:endParaRPr lang="pt-BR" sz="1200" b="1" dirty="0">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27</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5"/>
                  </a:ext>
                </a:extLst>
              </a:tr>
              <a:tr h="210432">
                <a:tc>
                  <a:txBody>
                    <a:bodyPr/>
                    <a:lstStyle/>
                    <a:p>
                      <a:pPr>
                        <a:lnSpc>
                          <a:spcPct val="115000"/>
                        </a:lnSpc>
                        <a:spcAft>
                          <a:spcPts val="0"/>
                        </a:spcAft>
                      </a:pPr>
                      <a:r>
                        <a:rPr lang="pt-BR" sz="1200" b="1" dirty="0">
                          <a:effectLst/>
                        </a:rPr>
                        <a:t>Roraima</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dirty="0">
                          <a:effectLst/>
                        </a:rPr>
                        <a:t>32</a:t>
                      </a:r>
                      <a:endParaRPr lang="pt-BR" sz="1200" b="1" dirty="0">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1</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6"/>
                  </a:ext>
                </a:extLst>
              </a:tr>
              <a:tr h="210432">
                <a:tc>
                  <a:txBody>
                    <a:bodyPr/>
                    <a:lstStyle/>
                    <a:p>
                      <a:pPr>
                        <a:lnSpc>
                          <a:spcPct val="115000"/>
                        </a:lnSpc>
                        <a:spcAft>
                          <a:spcPts val="0"/>
                        </a:spcAft>
                      </a:pPr>
                      <a:r>
                        <a:rPr lang="pt-BR" sz="1200" b="1" dirty="0">
                          <a:effectLst/>
                        </a:rPr>
                        <a:t>Rondônia </a:t>
                      </a:r>
                      <a:endParaRPr lang="pt-BR" sz="1200" b="1" dirty="0">
                        <a:effectLst/>
                        <a:latin typeface="Calibri"/>
                        <a:ea typeface="Calibri"/>
                        <a:cs typeface="Times New Roman"/>
                      </a:endParaRPr>
                    </a:p>
                  </a:txBody>
                  <a:tcPr marL="68575" marR="68575" marT="0" marB="0">
                    <a:solidFill>
                      <a:srgbClr val="2F6E73"/>
                    </a:solidFill>
                  </a:tcPr>
                </a:tc>
                <a:tc>
                  <a:txBody>
                    <a:bodyPr/>
                    <a:lstStyle/>
                    <a:p>
                      <a:pPr>
                        <a:lnSpc>
                          <a:spcPct val="115000"/>
                        </a:lnSpc>
                        <a:spcAft>
                          <a:spcPts val="0"/>
                        </a:spcAft>
                      </a:pPr>
                      <a:r>
                        <a:rPr lang="pt-BR" sz="1200" b="1" dirty="0">
                          <a:effectLst/>
                        </a:rPr>
                        <a:t>92</a:t>
                      </a:r>
                      <a:endParaRPr lang="pt-BR" sz="1200" b="1" dirty="0">
                        <a:effectLst/>
                        <a:latin typeface="Calibri"/>
                        <a:ea typeface="Calibri"/>
                        <a:cs typeface="Times New Roman"/>
                      </a:endParaRPr>
                    </a:p>
                  </a:txBody>
                  <a:tcPr marL="68575" marR="68575" marT="0" marB="0"/>
                </a:tc>
                <a:tc>
                  <a:txBody>
                    <a:bodyPr/>
                    <a:lstStyle/>
                    <a:p>
                      <a:pPr>
                        <a:lnSpc>
                          <a:spcPct val="115000"/>
                        </a:lnSpc>
                        <a:spcAft>
                          <a:spcPts val="0"/>
                        </a:spcAft>
                      </a:pPr>
                      <a:r>
                        <a:rPr lang="pt-BR" sz="1200" b="1" dirty="0">
                          <a:effectLst/>
                        </a:rPr>
                        <a:t> 5</a:t>
                      </a:r>
                      <a:endParaRPr lang="pt-BR" sz="1200" b="1" dirty="0">
                        <a:effectLst/>
                        <a:latin typeface="Calibri"/>
                        <a:ea typeface="Calibri"/>
                        <a:cs typeface="Times New Roman"/>
                      </a:endParaRPr>
                    </a:p>
                  </a:txBody>
                  <a:tcPr marL="68575" marR="68575" marT="0" marB="0"/>
                </a:tc>
                <a:extLst>
                  <a:ext uri="{0D108BD9-81ED-4DB2-BD59-A6C34878D82A}">
                    <a16:rowId xmlns:a16="http://schemas.microsoft.com/office/drawing/2014/main" xmlns="" val="10007"/>
                  </a:ext>
                </a:extLst>
              </a:tr>
            </a:tbl>
          </a:graphicData>
        </a:graphic>
      </p:graphicFrame>
      <p:graphicFrame>
        <p:nvGraphicFramePr>
          <p:cNvPr id="3" name="Tabela 2">
            <a:extLst>
              <a:ext uri="{FF2B5EF4-FFF2-40B4-BE49-F238E27FC236}">
                <a16:creationId xmlns:a16="http://schemas.microsoft.com/office/drawing/2014/main" xmlns="" id="{897E3DA0-B776-49B8-9FF0-4972DEB21720}"/>
              </a:ext>
            </a:extLst>
          </p:cNvPr>
          <p:cNvGraphicFramePr>
            <a:graphicFrameLocks noGrp="1"/>
          </p:cNvGraphicFramePr>
          <p:nvPr/>
        </p:nvGraphicFramePr>
        <p:xfrm>
          <a:off x="4572000" y="4149725"/>
          <a:ext cx="4321175" cy="1051560"/>
        </p:xfrm>
        <a:graphic>
          <a:graphicData uri="http://schemas.openxmlformats.org/drawingml/2006/table">
            <a:tbl>
              <a:tblPr firstRow="1" firstCol="1" bandRow="1">
                <a:tableStyleId>{5C22544A-7EE6-4342-B048-85BDC9FD1C3A}</a:tableStyleId>
              </a:tblPr>
              <a:tblGrid>
                <a:gridCol w="1645900">
                  <a:extLst>
                    <a:ext uri="{9D8B030D-6E8A-4147-A177-3AD203B41FA5}">
                      <a16:colId xmlns:a16="http://schemas.microsoft.com/office/drawing/2014/main" xmlns="" val="20000"/>
                    </a:ext>
                  </a:extLst>
                </a:gridCol>
                <a:gridCol w="1114305">
                  <a:extLst>
                    <a:ext uri="{9D8B030D-6E8A-4147-A177-3AD203B41FA5}">
                      <a16:colId xmlns:a16="http://schemas.microsoft.com/office/drawing/2014/main" xmlns="" val="20001"/>
                    </a:ext>
                  </a:extLst>
                </a:gridCol>
                <a:gridCol w="1560970">
                  <a:extLst>
                    <a:ext uri="{9D8B030D-6E8A-4147-A177-3AD203B41FA5}">
                      <a16:colId xmlns:a16="http://schemas.microsoft.com/office/drawing/2014/main" xmlns="" val="20002"/>
                    </a:ext>
                  </a:extLst>
                </a:gridCol>
              </a:tblGrid>
              <a:tr h="420370">
                <a:tc>
                  <a:txBody>
                    <a:bodyPr/>
                    <a:lstStyle/>
                    <a:p>
                      <a:pPr>
                        <a:lnSpc>
                          <a:spcPct val="115000"/>
                        </a:lnSpc>
                        <a:spcAft>
                          <a:spcPts val="0"/>
                        </a:spcAft>
                      </a:pPr>
                      <a:r>
                        <a:rPr lang="pt-BR" sz="1200" dirty="0">
                          <a:solidFill>
                            <a:schemeClr val="tx1"/>
                          </a:solidFill>
                          <a:effectLst/>
                        </a:rPr>
                        <a:t>MUNÍCIPIOS</a:t>
                      </a:r>
                      <a:endParaRPr lang="pt-BR" sz="1200"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a:solidFill>
                            <a:schemeClr val="tx1"/>
                          </a:solidFill>
                          <a:effectLst/>
                        </a:rPr>
                        <a:t>PARÂMETRO CFN</a:t>
                      </a:r>
                      <a:endParaRPr lang="pt-BR" sz="120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a:solidFill>
                            <a:schemeClr val="tx1"/>
                          </a:solidFill>
                          <a:effectLst/>
                        </a:rPr>
                        <a:t>CADASTRO SIMEC</a:t>
                      </a:r>
                      <a:endParaRPr lang="pt-BR" sz="120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0"/>
                  </a:ext>
                </a:extLst>
              </a:tr>
              <a:tr h="210185">
                <a:tc>
                  <a:txBody>
                    <a:bodyPr/>
                    <a:lstStyle/>
                    <a:p>
                      <a:pPr>
                        <a:lnSpc>
                          <a:spcPct val="115000"/>
                        </a:lnSpc>
                        <a:spcAft>
                          <a:spcPts val="0"/>
                        </a:spcAft>
                      </a:pPr>
                      <a:r>
                        <a:rPr lang="pt-BR" sz="1200" dirty="0">
                          <a:solidFill>
                            <a:schemeClr val="bg1"/>
                          </a:solidFill>
                          <a:effectLst/>
                        </a:rPr>
                        <a:t>Manaus</a:t>
                      </a:r>
                      <a:endParaRPr lang="pt-BR" sz="1200" dirty="0">
                        <a:solidFill>
                          <a:schemeClr val="bg1"/>
                        </a:solidFill>
                        <a:effectLst/>
                        <a:latin typeface="Calibri"/>
                        <a:ea typeface="Calibri"/>
                        <a:cs typeface="Times New Roman"/>
                      </a:endParaRPr>
                    </a:p>
                  </a:txBody>
                  <a:tcPr marL="68590" marR="68590" marT="0" marB="0">
                    <a:solidFill>
                      <a:srgbClr val="317277"/>
                    </a:solidFill>
                  </a:tcPr>
                </a:tc>
                <a:tc>
                  <a:txBody>
                    <a:bodyPr/>
                    <a:lstStyle/>
                    <a:p>
                      <a:pPr>
                        <a:lnSpc>
                          <a:spcPct val="115000"/>
                        </a:lnSpc>
                        <a:spcAft>
                          <a:spcPts val="0"/>
                        </a:spcAft>
                      </a:pPr>
                      <a:r>
                        <a:rPr lang="pt-BR" sz="1200" b="1" dirty="0">
                          <a:solidFill>
                            <a:schemeClr val="tx1"/>
                          </a:solidFill>
                          <a:effectLst/>
                        </a:rPr>
                        <a:t> 173</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3</a:t>
                      </a:r>
                      <a:endParaRPr lang="pt-BR" sz="1200" b="1">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1"/>
                  </a:ext>
                </a:extLst>
              </a:tr>
              <a:tr h="210185">
                <a:tc>
                  <a:txBody>
                    <a:bodyPr/>
                    <a:lstStyle/>
                    <a:p>
                      <a:pPr>
                        <a:lnSpc>
                          <a:spcPct val="115000"/>
                        </a:lnSpc>
                        <a:spcAft>
                          <a:spcPts val="0"/>
                        </a:spcAft>
                      </a:pPr>
                      <a:r>
                        <a:rPr lang="pt-BR" sz="1200" dirty="0">
                          <a:solidFill>
                            <a:schemeClr val="bg1"/>
                          </a:solidFill>
                          <a:effectLst/>
                        </a:rPr>
                        <a:t>Belém</a:t>
                      </a:r>
                      <a:endParaRPr lang="pt-BR" sz="1200" dirty="0">
                        <a:solidFill>
                          <a:schemeClr val="bg1"/>
                        </a:solidFill>
                        <a:effectLst/>
                        <a:latin typeface="Calibri"/>
                        <a:ea typeface="Calibri"/>
                        <a:cs typeface="Times New Roman"/>
                      </a:endParaRPr>
                    </a:p>
                  </a:txBody>
                  <a:tcPr marL="68590" marR="68590" marT="0" marB="0">
                    <a:solidFill>
                      <a:srgbClr val="317277"/>
                    </a:solidFill>
                  </a:tcPr>
                </a:tc>
                <a:tc>
                  <a:txBody>
                    <a:bodyPr/>
                    <a:lstStyle/>
                    <a:p>
                      <a:pPr>
                        <a:lnSpc>
                          <a:spcPct val="115000"/>
                        </a:lnSpc>
                        <a:spcAft>
                          <a:spcPts val="0"/>
                        </a:spcAft>
                      </a:pPr>
                      <a:r>
                        <a:rPr lang="pt-BR" sz="1200" b="1" dirty="0">
                          <a:solidFill>
                            <a:schemeClr val="tx1"/>
                          </a:solidFill>
                          <a:effectLst/>
                        </a:rPr>
                        <a:t> 64</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latin typeface="+mn-lt"/>
                          <a:ea typeface="+mn-ea"/>
                          <a:cs typeface="+mn-cs"/>
                        </a:rPr>
                        <a:t>7</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2"/>
                  </a:ext>
                </a:extLst>
              </a:tr>
              <a:tr h="210185">
                <a:tc>
                  <a:txBody>
                    <a:bodyPr/>
                    <a:lstStyle/>
                    <a:p>
                      <a:pPr>
                        <a:lnSpc>
                          <a:spcPct val="115000"/>
                        </a:lnSpc>
                        <a:spcAft>
                          <a:spcPts val="0"/>
                        </a:spcAft>
                      </a:pPr>
                      <a:r>
                        <a:rPr lang="pt-BR" sz="1200" dirty="0">
                          <a:solidFill>
                            <a:schemeClr val="bg1"/>
                          </a:solidFill>
                          <a:effectLst/>
                        </a:rPr>
                        <a:t>Porto Velho</a:t>
                      </a:r>
                      <a:endParaRPr lang="pt-BR" sz="1200" dirty="0">
                        <a:solidFill>
                          <a:schemeClr val="bg1"/>
                        </a:solidFill>
                        <a:effectLst/>
                        <a:latin typeface="Calibri"/>
                        <a:ea typeface="Calibri"/>
                        <a:cs typeface="Times New Roman"/>
                      </a:endParaRPr>
                    </a:p>
                  </a:txBody>
                  <a:tcPr marL="68590" marR="68590" marT="0" marB="0">
                    <a:solidFill>
                      <a:srgbClr val="317277"/>
                    </a:solidFill>
                  </a:tcPr>
                </a:tc>
                <a:tc>
                  <a:txBody>
                    <a:bodyPr/>
                    <a:lstStyle/>
                    <a:p>
                      <a:pPr>
                        <a:lnSpc>
                          <a:spcPct val="115000"/>
                        </a:lnSpc>
                        <a:spcAft>
                          <a:spcPts val="0"/>
                        </a:spcAft>
                      </a:pPr>
                      <a:r>
                        <a:rPr lang="pt-BR" sz="1200" b="1" dirty="0">
                          <a:solidFill>
                            <a:schemeClr val="tx1"/>
                          </a:solidFill>
                          <a:effectLst/>
                        </a:rPr>
                        <a:t> 42</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4</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3"/>
                  </a:ext>
                </a:extLst>
              </a:tr>
            </a:tbl>
          </a:graphicData>
        </a:graphic>
      </p:graphicFrame>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Imagem 4">
            <a:extLst>
              <a:ext uri="{FF2B5EF4-FFF2-40B4-BE49-F238E27FC236}">
                <a16:creationId xmlns:a16="http://schemas.microsoft.com/office/drawing/2014/main" xmlns="" id="{753E8D55-956B-4539-86CB-4DA64E6D8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xmlns="" id="{F2F31EC8-9380-4E24-83F1-F1E3582AD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85248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CaixaDeTexto 5">
            <a:extLst>
              <a:ext uri="{FF2B5EF4-FFF2-40B4-BE49-F238E27FC236}">
                <a16:creationId xmlns:a16="http://schemas.microsoft.com/office/drawing/2014/main" xmlns="" id="{9BD61CCA-010C-4551-BCA0-F3DC0B486E09}"/>
              </a:ext>
            </a:extLst>
          </p:cNvPr>
          <p:cNvSpPr txBox="1"/>
          <p:nvPr/>
        </p:nvSpPr>
        <p:spPr>
          <a:xfrm>
            <a:off x="33338" y="209550"/>
            <a:ext cx="921861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3. PNAE – parâmetro </a:t>
            </a:r>
            <a:r>
              <a:rPr lang="pt-BR" sz="2600" cap="small" dirty="0" err="1">
                <a:solidFill>
                  <a:srgbClr val="002060"/>
                </a:solidFill>
                <a:effectLst>
                  <a:outerShdw blurRad="38100" dist="38100" dir="2700000" algn="tl">
                    <a:srgbClr val="000000">
                      <a:alpha val="43137"/>
                    </a:srgbClr>
                  </a:outerShdw>
                </a:effectLst>
                <a:latin typeface="Arial" charset="0"/>
              </a:rPr>
              <a:t>cfn</a:t>
            </a:r>
            <a:r>
              <a:rPr lang="pt-BR" sz="2600" cap="small" dirty="0">
                <a:solidFill>
                  <a:srgbClr val="002060"/>
                </a:solidFill>
                <a:effectLst>
                  <a:outerShdw blurRad="38100" dist="38100" dir="2700000" algn="tl">
                    <a:srgbClr val="000000">
                      <a:alpha val="43137"/>
                    </a:srgbClr>
                  </a:outerShdw>
                </a:effectLst>
                <a:latin typeface="Arial" charset="0"/>
              </a:rPr>
              <a:t> x cadastro no </a:t>
            </a:r>
            <a:r>
              <a:rPr lang="pt-BR" sz="2600" cap="small" dirty="0" err="1">
                <a:solidFill>
                  <a:srgbClr val="002060"/>
                </a:solidFill>
                <a:effectLst>
                  <a:outerShdw blurRad="38100" dist="38100" dir="2700000" algn="tl">
                    <a:srgbClr val="000000">
                      <a:alpha val="43137"/>
                    </a:srgbClr>
                  </a:outerShdw>
                </a:effectLst>
                <a:latin typeface="Arial" charset="0"/>
              </a:rPr>
              <a:t>simec</a:t>
            </a: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37893" name="Picture 2">
            <a:extLst>
              <a:ext uri="{FF2B5EF4-FFF2-40B4-BE49-F238E27FC236}">
                <a16:creationId xmlns:a16="http://schemas.microsoft.com/office/drawing/2014/main" xmlns="" id="{B7C9E98E-D2F2-43AC-AF7E-461329217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63700"/>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a:extLst>
              <a:ext uri="{FF2B5EF4-FFF2-40B4-BE49-F238E27FC236}">
                <a16:creationId xmlns:a16="http://schemas.microsoft.com/office/drawing/2014/main" xmlns="" id="{29FD5F15-82F5-428D-ABCD-F80DF4DF1D0B}"/>
              </a:ext>
            </a:extLst>
          </p:cNvPr>
          <p:cNvGraphicFramePr>
            <a:graphicFrameLocks noGrp="1"/>
          </p:cNvGraphicFramePr>
          <p:nvPr/>
        </p:nvGraphicFramePr>
        <p:xfrm>
          <a:off x="4211638" y="1268413"/>
          <a:ext cx="4321175" cy="1262063"/>
        </p:xfrm>
        <a:graphic>
          <a:graphicData uri="http://schemas.openxmlformats.org/drawingml/2006/table">
            <a:tbl>
              <a:tblPr firstRow="1" firstCol="1" bandRow="1">
                <a:tableStyleId>{5C22544A-7EE6-4342-B048-85BDC9FD1C3A}</a:tableStyleId>
              </a:tblPr>
              <a:tblGrid>
                <a:gridCol w="1645900">
                  <a:extLst>
                    <a:ext uri="{9D8B030D-6E8A-4147-A177-3AD203B41FA5}">
                      <a16:colId xmlns:a16="http://schemas.microsoft.com/office/drawing/2014/main" xmlns="" val="20000"/>
                    </a:ext>
                  </a:extLst>
                </a:gridCol>
                <a:gridCol w="1225971">
                  <a:extLst>
                    <a:ext uri="{9D8B030D-6E8A-4147-A177-3AD203B41FA5}">
                      <a16:colId xmlns:a16="http://schemas.microsoft.com/office/drawing/2014/main" xmlns="" val="20001"/>
                    </a:ext>
                  </a:extLst>
                </a:gridCol>
                <a:gridCol w="1449304">
                  <a:extLst>
                    <a:ext uri="{9D8B030D-6E8A-4147-A177-3AD203B41FA5}">
                      <a16:colId xmlns:a16="http://schemas.microsoft.com/office/drawing/2014/main" xmlns="" val="20002"/>
                    </a:ext>
                  </a:extLst>
                </a:gridCol>
              </a:tblGrid>
              <a:tr h="420687">
                <a:tc>
                  <a:txBody>
                    <a:bodyPr/>
                    <a:lstStyle/>
                    <a:p>
                      <a:pPr>
                        <a:lnSpc>
                          <a:spcPct val="115000"/>
                        </a:lnSpc>
                        <a:spcAft>
                          <a:spcPts val="0"/>
                        </a:spcAft>
                      </a:pPr>
                      <a:r>
                        <a:rPr lang="pt-BR" sz="1200" b="1" dirty="0">
                          <a:solidFill>
                            <a:schemeClr val="tx1"/>
                          </a:solidFill>
                          <a:effectLst/>
                        </a:rPr>
                        <a:t>SEDUC</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PARÂMETRO CFN</a:t>
                      </a:r>
                      <a:endParaRPr lang="pt-BR" sz="1200" b="1">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0"/>
                  </a:ext>
                </a:extLst>
              </a:tr>
              <a:tr h="210344">
                <a:tc>
                  <a:txBody>
                    <a:bodyPr/>
                    <a:lstStyle/>
                    <a:p>
                      <a:pPr>
                        <a:lnSpc>
                          <a:spcPct val="115000"/>
                        </a:lnSpc>
                        <a:spcAft>
                          <a:spcPts val="0"/>
                        </a:spcAft>
                      </a:pPr>
                      <a:r>
                        <a:rPr lang="pt-BR" sz="1200" b="1" dirty="0">
                          <a:solidFill>
                            <a:schemeClr val="tx1"/>
                          </a:solidFill>
                          <a:effectLst/>
                        </a:rPr>
                        <a:t>Distrito Federal</a:t>
                      </a:r>
                      <a:endParaRPr lang="pt-BR" sz="1200" b="1" dirty="0">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a:solidFill>
                            <a:schemeClr val="tx1"/>
                          </a:solidFill>
                          <a:effectLst/>
                        </a:rPr>
                        <a:t>281</a:t>
                      </a:r>
                      <a:endParaRPr lang="pt-BR" sz="1200" b="1">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 77</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1"/>
                  </a:ext>
                </a:extLst>
              </a:tr>
              <a:tr h="210344">
                <a:tc>
                  <a:txBody>
                    <a:bodyPr/>
                    <a:lstStyle/>
                    <a:p>
                      <a:pPr>
                        <a:lnSpc>
                          <a:spcPct val="115000"/>
                        </a:lnSpc>
                        <a:spcAft>
                          <a:spcPts val="0"/>
                        </a:spcAft>
                      </a:pPr>
                      <a:r>
                        <a:rPr lang="pt-BR" sz="1200" b="1" dirty="0">
                          <a:solidFill>
                            <a:schemeClr val="tx1"/>
                          </a:solidFill>
                          <a:effectLst/>
                        </a:rPr>
                        <a:t>Goiás</a:t>
                      </a:r>
                      <a:endParaRPr lang="pt-BR" sz="1200" b="1" dirty="0">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200</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 7</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2"/>
                  </a:ext>
                </a:extLst>
              </a:tr>
              <a:tr h="210344">
                <a:tc>
                  <a:txBody>
                    <a:bodyPr/>
                    <a:lstStyle/>
                    <a:p>
                      <a:pPr>
                        <a:lnSpc>
                          <a:spcPct val="115000"/>
                        </a:lnSpc>
                        <a:spcAft>
                          <a:spcPts val="0"/>
                        </a:spcAft>
                      </a:pPr>
                      <a:r>
                        <a:rPr lang="pt-BR" sz="1200" b="1" dirty="0">
                          <a:solidFill>
                            <a:schemeClr val="tx1"/>
                          </a:solidFill>
                          <a:effectLst/>
                        </a:rPr>
                        <a:t>Mato Grosso</a:t>
                      </a:r>
                      <a:endParaRPr lang="pt-BR" sz="1200" b="1" dirty="0">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162</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 9</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3"/>
                  </a:ext>
                </a:extLst>
              </a:tr>
              <a:tr h="210344">
                <a:tc>
                  <a:txBody>
                    <a:bodyPr/>
                    <a:lstStyle/>
                    <a:p>
                      <a:pPr>
                        <a:lnSpc>
                          <a:spcPct val="115000"/>
                        </a:lnSpc>
                        <a:spcAft>
                          <a:spcPts val="0"/>
                        </a:spcAft>
                      </a:pPr>
                      <a:r>
                        <a:rPr lang="pt-BR" sz="1200" b="1" dirty="0">
                          <a:solidFill>
                            <a:schemeClr val="tx1"/>
                          </a:solidFill>
                          <a:effectLst/>
                        </a:rPr>
                        <a:t>Mato Grosso do Sul</a:t>
                      </a:r>
                      <a:endParaRPr lang="pt-BR" sz="1200" b="1" dirty="0">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106</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 2</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4"/>
                  </a:ext>
                </a:extLst>
              </a:tr>
            </a:tbl>
          </a:graphicData>
        </a:graphic>
      </p:graphicFrame>
      <p:graphicFrame>
        <p:nvGraphicFramePr>
          <p:cNvPr id="3" name="Tabela 2">
            <a:extLst>
              <a:ext uri="{FF2B5EF4-FFF2-40B4-BE49-F238E27FC236}">
                <a16:creationId xmlns:a16="http://schemas.microsoft.com/office/drawing/2014/main" xmlns="" id="{F84C3AE4-E1F8-49C0-988E-F39603E62472}"/>
              </a:ext>
            </a:extLst>
          </p:cNvPr>
          <p:cNvGraphicFramePr>
            <a:graphicFrameLocks noGrp="1"/>
          </p:cNvGraphicFramePr>
          <p:nvPr/>
        </p:nvGraphicFramePr>
        <p:xfrm>
          <a:off x="4211638" y="4191000"/>
          <a:ext cx="4321175" cy="1052514"/>
        </p:xfrm>
        <a:graphic>
          <a:graphicData uri="http://schemas.openxmlformats.org/drawingml/2006/table">
            <a:tbl>
              <a:tblPr firstRow="1" firstCol="1" bandRow="1">
                <a:tableStyleId>{5C22544A-7EE6-4342-B048-85BDC9FD1C3A}</a:tableStyleId>
              </a:tblPr>
              <a:tblGrid>
                <a:gridCol w="1645900">
                  <a:extLst>
                    <a:ext uri="{9D8B030D-6E8A-4147-A177-3AD203B41FA5}">
                      <a16:colId xmlns:a16="http://schemas.microsoft.com/office/drawing/2014/main" xmlns="" val="20000"/>
                    </a:ext>
                  </a:extLst>
                </a:gridCol>
                <a:gridCol w="1114305">
                  <a:extLst>
                    <a:ext uri="{9D8B030D-6E8A-4147-A177-3AD203B41FA5}">
                      <a16:colId xmlns:a16="http://schemas.microsoft.com/office/drawing/2014/main" xmlns="" val="20001"/>
                    </a:ext>
                  </a:extLst>
                </a:gridCol>
                <a:gridCol w="1560970">
                  <a:extLst>
                    <a:ext uri="{9D8B030D-6E8A-4147-A177-3AD203B41FA5}">
                      <a16:colId xmlns:a16="http://schemas.microsoft.com/office/drawing/2014/main" xmlns="" val="20002"/>
                    </a:ext>
                  </a:extLst>
                </a:gridCol>
              </a:tblGrid>
              <a:tr h="421005">
                <a:tc>
                  <a:txBody>
                    <a:bodyPr/>
                    <a:lstStyle/>
                    <a:p>
                      <a:pPr>
                        <a:lnSpc>
                          <a:spcPct val="115000"/>
                        </a:lnSpc>
                        <a:spcAft>
                          <a:spcPts val="0"/>
                        </a:spcAft>
                      </a:pPr>
                      <a:r>
                        <a:rPr lang="pt-BR" sz="1200" b="1" dirty="0">
                          <a:solidFill>
                            <a:schemeClr val="tx1"/>
                          </a:solidFill>
                          <a:effectLst/>
                        </a:rPr>
                        <a:t>MUNÍCIPIOS</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rPr>
                        <a:t>PARÂMETRO CFN</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a:solidFill>
                            <a:schemeClr val="tx1"/>
                          </a:solidFill>
                          <a:effectLst/>
                        </a:rPr>
                        <a:t>CADASTRO SIMEC</a:t>
                      </a:r>
                      <a:endParaRPr lang="pt-BR" sz="1200" b="1">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0"/>
                  </a:ext>
                </a:extLst>
              </a:tr>
              <a:tr h="210503">
                <a:tc>
                  <a:txBody>
                    <a:bodyPr/>
                    <a:lstStyle/>
                    <a:p>
                      <a:pPr>
                        <a:lnSpc>
                          <a:spcPct val="115000"/>
                        </a:lnSpc>
                        <a:spcAft>
                          <a:spcPts val="0"/>
                        </a:spcAft>
                      </a:pPr>
                      <a:r>
                        <a:rPr lang="pt-BR" sz="1200" b="1">
                          <a:solidFill>
                            <a:schemeClr val="tx1"/>
                          </a:solidFill>
                          <a:effectLst/>
                        </a:rPr>
                        <a:t>Goiânia</a:t>
                      </a:r>
                      <a:endParaRPr lang="pt-BR" sz="1200" b="1">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 91</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latin typeface="+mn-lt"/>
                          <a:ea typeface="+mn-ea"/>
                          <a:cs typeface="+mn-cs"/>
                        </a:rPr>
                        <a:t>2</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1"/>
                  </a:ext>
                </a:extLst>
              </a:tr>
              <a:tr h="210503">
                <a:tc>
                  <a:txBody>
                    <a:bodyPr/>
                    <a:lstStyle/>
                    <a:p>
                      <a:pPr>
                        <a:lnSpc>
                          <a:spcPct val="115000"/>
                        </a:lnSpc>
                        <a:spcAft>
                          <a:spcPts val="0"/>
                        </a:spcAft>
                      </a:pPr>
                      <a:r>
                        <a:rPr lang="pt-BR" sz="1200" b="1">
                          <a:solidFill>
                            <a:schemeClr val="tx1"/>
                          </a:solidFill>
                          <a:effectLst/>
                        </a:rPr>
                        <a:t>Cuiabá</a:t>
                      </a:r>
                      <a:endParaRPr lang="pt-BR" sz="1200" b="1">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 56</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latin typeface="+mn-lt"/>
                          <a:ea typeface="+mn-ea"/>
                          <a:cs typeface="+mn-cs"/>
                        </a:rPr>
                        <a:t>6</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2"/>
                  </a:ext>
                </a:extLst>
              </a:tr>
              <a:tr h="210503">
                <a:tc>
                  <a:txBody>
                    <a:bodyPr/>
                    <a:lstStyle/>
                    <a:p>
                      <a:pPr>
                        <a:lnSpc>
                          <a:spcPct val="115000"/>
                        </a:lnSpc>
                        <a:spcAft>
                          <a:spcPts val="0"/>
                        </a:spcAft>
                      </a:pPr>
                      <a:r>
                        <a:rPr lang="pt-BR" sz="1200" b="1" dirty="0">
                          <a:solidFill>
                            <a:schemeClr val="tx1"/>
                          </a:solidFill>
                          <a:effectLst/>
                        </a:rPr>
                        <a:t>Campo Grande</a:t>
                      </a:r>
                      <a:endParaRPr lang="pt-BR" sz="1200" b="1" dirty="0">
                        <a:solidFill>
                          <a:schemeClr val="tx1"/>
                        </a:solidFill>
                        <a:effectLst/>
                        <a:latin typeface="Calibri"/>
                        <a:ea typeface="Calibri"/>
                        <a:cs typeface="Times New Roman"/>
                      </a:endParaRPr>
                    </a:p>
                  </a:txBody>
                  <a:tcPr marL="68590" marR="68590" marT="0" marB="0">
                    <a:solidFill>
                      <a:srgbClr val="F45E0A"/>
                    </a:solidFill>
                  </a:tcPr>
                </a:tc>
                <a:tc>
                  <a:txBody>
                    <a:bodyPr/>
                    <a:lstStyle/>
                    <a:p>
                      <a:pPr>
                        <a:lnSpc>
                          <a:spcPct val="115000"/>
                        </a:lnSpc>
                        <a:spcAft>
                          <a:spcPts val="0"/>
                        </a:spcAft>
                      </a:pPr>
                      <a:r>
                        <a:rPr lang="pt-BR" sz="1200" b="1" dirty="0">
                          <a:solidFill>
                            <a:schemeClr val="tx1"/>
                          </a:solidFill>
                          <a:effectLst/>
                        </a:rPr>
                        <a:t> 91</a:t>
                      </a:r>
                      <a:endParaRPr lang="pt-BR" sz="1200" b="1" dirty="0">
                        <a:solidFill>
                          <a:schemeClr val="tx1"/>
                        </a:solidFill>
                        <a:effectLst/>
                        <a:latin typeface="Calibri"/>
                        <a:ea typeface="Calibri"/>
                        <a:cs typeface="Times New Roman"/>
                      </a:endParaRPr>
                    </a:p>
                  </a:txBody>
                  <a:tcPr marL="68590" marR="68590" marT="0" marB="0"/>
                </a:tc>
                <a:tc>
                  <a:txBody>
                    <a:bodyPr/>
                    <a:lstStyle/>
                    <a:p>
                      <a:pPr>
                        <a:lnSpc>
                          <a:spcPct val="115000"/>
                        </a:lnSpc>
                        <a:spcAft>
                          <a:spcPts val="0"/>
                        </a:spcAft>
                      </a:pPr>
                      <a:r>
                        <a:rPr lang="pt-BR" sz="1200" b="1" dirty="0">
                          <a:solidFill>
                            <a:schemeClr val="tx1"/>
                          </a:solidFill>
                          <a:effectLst/>
                          <a:latin typeface="+mn-lt"/>
                          <a:ea typeface="+mn-ea"/>
                          <a:cs typeface="+mn-cs"/>
                        </a:rPr>
                        <a:t>17</a:t>
                      </a:r>
                      <a:endParaRPr lang="pt-BR" sz="1200" b="1" dirty="0">
                        <a:solidFill>
                          <a:schemeClr val="tx1"/>
                        </a:solidFill>
                        <a:effectLst/>
                        <a:latin typeface="Calibri"/>
                        <a:ea typeface="Calibri"/>
                        <a:cs typeface="Times New Roman"/>
                      </a:endParaRPr>
                    </a:p>
                  </a:txBody>
                  <a:tcPr marL="68590" marR="68590" marT="0" marB="0"/>
                </a:tc>
                <a:extLst>
                  <a:ext uri="{0D108BD9-81ED-4DB2-BD59-A6C34878D82A}">
                    <a16:rowId xmlns:a16="http://schemas.microsoft.com/office/drawing/2014/main" xmlns="" val="10003"/>
                  </a:ext>
                </a:extLst>
              </a:tr>
            </a:tbl>
          </a:graphicData>
        </a:graphic>
      </p:graphicFrame>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Imagem 4">
            <a:extLst>
              <a:ext uri="{FF2B5EF4-FFF2-40B4-BE49-F238E27FC236}">
                <a16:creationId xmlns:a16="http://schemas.microsoft.com/office/drawing/2014/main" xmlns="" id="{8C467B53-384F-4605-9481-01116FFE7C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a:extLst>
              <a:ext uri="{FF2B5EF4-FFF2-40B4-BE49-F238E27FC236}">
                <a16:creationId xmlns:a16="http://schemas.microsoft.com/office/drawing/2014/main" xmlns="" id="{5F93466D-803B-484A-9F15-0F0B442AB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4" name="Rectangle 7">
            <a:extLst>
              <a:ext uri="{FF2B5EF4-FFF2-40B4-BE49-F238E27FC236}">
                <a16:creationId xmlns:a16="http://schemas.microsoft.com/office/drawing/2014/main" xmlns="" id="{FC4C41E2-AFA9-474B-B909-B1068F25B2B5}"/>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endParaRPr lang="pt-BR" altLang="pt-BR"/>
          </a:p>
        </p:txBody>
      </p:sp>
      <p:sp>
        <p:nvSpPr>
          <p:cNvPr id="25605" name="Retângulo 59">
            <a:extLst>
              <a:ext uri="{FF2B5EF4-FFF2-40B4-BE49-F238E27FC236}">
                <a16:creationId xmlns:a16="http://schemas.microsoft.com/office/drawing/2014/main" xmlns="" id="{658AA485-DD4D-41AB-8F08-9418110FF190}"/>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4800" i="1">
                <a:solidFill>
                  <a:schemeClr val="accent2"/>
                </a:solidFill>
              </a:rPr>
              <a:t>Nutricionista no PNAE</a:t>
            </a:r>
            <a:endParaRPr lang="pt-BR" altLang="pt-BR" sz="4800">
              <a:solidFill>
                <a:schemeClr val="accent2"/>
              </a:solidFill>
            </a:endParaRPr>
          </a:p>
        </p:txBody>
      </p:sp>
      <p:sp>
        <p:nvSpPr>
          <p:cNvPr id="7" name="Espaço Reservado para Conteúdo 6">
            <a:extLst>
              <a:ext uri="{FF2B5EF4-FFF2-40B4-BE49-F238E27FC236}">
                <a16:creationId xmlns:a16="http://schemas.microsoft.com/office/drawing/2014/main" xmlns="" id="{4556A28A-5659-49AD-9957-9AF089F4F09F}"/>
              </a:ext>
            </a:extLst>
          </p:cNvPr>
          <p:cNvSpPr>
            <a:spLocks noGrp="1"/>
          </p:cNvSpPr>
          <p:nvPr>
            <p:ph idx="1"/>
          </p:nvPr>
        </p:nvSpPr>
        <p:spPr>
          <a:xfrm>
            <a:off x="250825" y="1268413"/>
            <a:ext cx="8642350" cy="4681537"/>
          </a:xfrm>
        </p:spPr>
        <p:txBody>
          <a:bodyPr/>
          <a:lstStyle/>
          <a:p>
            <a:pPr>
              <a:defRPr/>
            </a:pPr>
            <a:r>
              <a:rPr lang="pt-BR" dirty="0"/>
              <a:t>Análise de Pareceres Técnicos/2018</a:t>
            </a:r>
          </a:p>
          <a:p>
            <a:pPr lvl="1">
              <a:defRPr/>
            </a:pPr>
            <a:r>
              <a:rPr lang="pt-BR" dirty="0"/>
              <a:t>87 pareceres técnicos analisados</a:t>
            </a:r>
          </a:p>
          <a:p>
            <a:pPr lvl="2" algn="just">
              <a:defRPr/>
            </a:pPr>
            <a:r>
              <a:rPr lang="pt-BR" dirty="0">
                <a:solidFill>
                  <a:srgbClr val="000000"/>
                </a:solidFill>
              </a:rPr>
              <a:t>Monitoramento – COMAV</a:t>
            </a:r>
          </a:p>
          <a:p>
            <a:pPr lvl="2" algn="just">
              <a:defRPr/>
            </a:pPr>
            <a:r>
              <a:rPr lang="pt-BR" dirty="0">
                <a:solidFill>
                  <a:srgbClr val="000000"/>
                </a:solidFill>
              </a:rPr>
              <a:t>Órgãos de Controle (CGU, TCU...)</a:t>
            </a:r>
          </a:p>
          <a:p>
            <a:pPr lvl="2" algn="just">
              <a:defRPr/>
            </a:pPr>
            <a:r>
              <a:rPr lang="pt-BR" dirty="0">
                <a:solidFill>
                  <a:srgbClr val="000000"/>
                </a:solidFill>
              </a:rPr>
              <a:t>Denúncias (Ouvidoria FNDE)</a:t>
            </a:r>
          </a:p>
          <a:p>
            <a:pPr lvl="1" algn="just">
              <a:defRPr/>
            </a:pPr>
            <a:r>
              <a:rPr lang="pt-BR" dirty="0">
                <a:solidFill>
                  <a:srgbClr val="000000"/>
                </a:solidFill>
              </a:rPr>
              <a:t>425 cardápios analisados</a:t>
            </a:r>
          </a:p>
          <a:p>
            <a:pPr marL="914400" lvl="2" indent="0" algn="just">
              <a:buFontTx/>
              <a:buNone/>
              <a:defRPr/>
            </a:pPr>
            <a:endParaRPr lang="pt-BR" dirty="0">
              <a:solidFill>
                <a:srgbClr val="000000"/>
              </a:solidFill>
            </a:endParaRPr>
          </a:p>
          <a:p>
            <a:pPr algn="just">
              <a:defRPr/>
            </a:pPr>
            <a:r>
              <a:rPr lang="pt-BR" dirty="0">
                <a:solidFill>
                  <a:srgbClr val="000000"/>
                </a:solidFill>
              </a:rPr>
              <a:t>Legislação</a:t>
            </a:r>
          </a:p>
          <a:p>
            <a:pPr lvl="1" algn="just">
              <a:defRPr/>
            </a:pPr>
            <a:r>
              <a:rPr lang="pt-BR" dirty="0">
                <a:solidFill>
                  <a:srgbClr val="000000"/>
                </a:solidFill>
              </a:rPr>
              <a:t>Lei nº 11.947/2009</a:t>
            </a:r>
          </a:p>
          <a:p>
            <a:pPr lvl="1" algn="just">
              <a:defRPr/>
            </a:pPr>
            <a:r>
              <a:rPr lang="pt-BR" dirty="0">
                <a:solidFill>
                  <a:srgbClr val="000000"/>
                </a:solidFill>
              </a:rPr>
              <a:t>Resolução CD/FNDE nº 26/2013</a:t>
            </a:r>
          </a:p>
          <a:p>
            <a:pPr lvl="1" algn="just">
              <a:defRPr/>
            </a:pPr>
            <a:r>
              <a:rPr lang="pt-BR" dirty="0">
                <a:solidFill>
                  <a:srgbClr val="000000"/>
                </a:solidFill>
              </a:rPr>
              <a:t>CFN nº 465/2010</a:t>
            </a:r>
            <a:endParaRPr lang="pt-BR" dirty="0"/>
          </a:p>
          <a:p>
            <a:pPr marL="0" indent="0">
              <a:buFontTx/>
              <a:buNone/>
              <a:defRPr/>
            </a:pP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Imagem 4">
            <a:extLst>
              <a:ext uri="{FF2B5EF4-FFF2-40B4-BE49-F238E27FC236}">
                <a16:creationId xmlns:a16="http://schemas.microsoft.com/office/drawing/2014/main" xmlns="" id="{AF6E3A74-66BC-4431-A6C3-5222B24608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a:extLst>
              <a:ext uri="{FF2B5EF4-FFF2-40B4-BE49-F238E27FC236}">
                <a16:creationId xmlns:a16="http://schemas.microsoft.com/office/drawing/2014/main" xmlns="" id="{830956BA-D1BA-4FBE-99CF-86627274D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28" name="Rectangle 7">
            <a:extLst>
              <a:ext uri="{FF2B5EF4-FFF2-40B4-BE49-F238E27FC236}">
                <a16:creationId xmlns:a16="http://schemas.microsoft.com/office/drawing/2014/main" xmlns="" id="{D550C860-8D3A-420B-85B3-48B709B36993}"/>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9" name="Retângulo 59">
            <a:extLst>
              <a:ext uri="{FF2B5EF4-FFF2-40B4-BE49-F238E27FC236}">
                <a16:creationId xmlns:a16="http://schemas.microsoft.com/office/drawing/2014/main" xmlns="" id="{86ECFA6D-8258-47C7-8AE6-ABF8FA91D045}"/>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26630" name="Gráfico 6">
            <a:extLst>
              <a:ext uri="{FF2B5EF4-FFF2-40B4-BE49-F238E27FC236}">
                <a16:creationId xmlns:a16="http://schemas.microsoft.com/office/drawing/2014/main" xmlns="" id="{F7760369-28F4-46A7-970C-78E0EA7D4244}"/>
              </a:ext>
            </a:extLst>
          </p:cNvPr>
          <p:cNvGraphicFramePr>
            <a:graphicFrameLocks/>
          </p:cNvGraphicFramePr>
          <p:nvPr/>
        </p:nvGraphicFramePr>
        <p:xfrm>
          <a:off x="1281113" y="1778000"/>
          <a:ext cx="6197600" cy="4165600"/>
        </p:xfrm>
        <a:graphic>
          <a:graphicData uri="http://schemas.openxmlformats.org/presentationml/2006/ole">
            <mc:AlternateContent xmlns:mc="http://schemas.openxmlformats.org/markup-compatibility/2006">
              <mc:Choice xmlns:v="urn:schemas-microsoft-com:vml" Requires="v">
                <p:oleObj spid="_x0000_s91139" name="Chart" r:id="rId7" imgW="6200169" imgH="4163929" progId="Excel.Chart.8">
                  <p:embed/>
                </p:oleObj>
              </mc:Choice>
              <mc:Fallback>
                <p:oleObj name="Chart" r:id="rId7" imgW="6200169" imgH="4163929" progId="Excel.Chart.8">
                  <p:embed/>
                  <p:pic>
                    <p:nvPicPr>
                      <p:cNvPr id="26630" name="Gráfico 6">
                        <a:extLst>
                          <a:ext uri="{FF2B5EF4-FFF2-40B4-BE49-F238E27FC236}">
                            <a16:creationId xmlns:a16="http://schemas.microsoft.com/office/drawing/2014/main" xmlns="" id="{F7760369-28F4-46A7-970C-78E0EA7D424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113" y="1778000"/>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534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Imagem 4">
            <a:extLst>
              <a:ext uri="{FF2B5EF4-FFF2-40B4-BE49-F238E27FC236}">
                <a16:creationId xmlns:a16="http://schemas.microsoft.com/office/drawing/2014/main" xmlns="" id="{EF19A970-F7E2-480C-935A-BD183A1220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a:extLst>
              <a:ext uri="{FF2B5EF4-FFF2-40B4-BE49-F238E27FC236}">
                <a16:creationId xmlns:a16="http://schemas.microsoft.com/office/drawing/2014/main" xmlns="" id="{65533D2B-0597-46FB-8395-DF6064DC2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2" name="Rectangle 7">
            <a:extLst>
              <a:ext uri="{FF2B5EF4-FFF2-40B4-BE49-F238E27FC236}">
                <a16:creationId xmlns:a16="http://schemas.microsoft.com/office/drawing/2014/main" xmlns="" id="{849A47BE-20AC-4D51-8AA6-2ADD1FA53327}"/>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3" name="Retângulo 59">
            <a:extLst>
              <a:ext uri="{FF2B5EF4-FFF2-40B4-BE49-F238E27FC236}">
                <a16:creationId xmlns:a16="http://schemas.microsoft.com/office/drawing/2014/main" xmlns="" id="{0EDDDA6C-2F57-4881-9BF8-CC96C952FFE9}"/>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27654" name="Gráfico 9">
            <a:extLst>
              <a:ext uri="{FF2B5EF4-FFF2-40B4-BE49-F238E27FC236}">
                <a16:creationId xmlns:a16="http://schemas.microsoft.com/office/drawing/2014/main" xmlns="" id="{57FE0C11-6132-4214-AFFA-DF12F7177650}"/>
              </a:ext>
            </a:extLst>
          </p:cNvPr>
          <p:cNvGraphicFramePr>
            <a:graphicFrameLocks/>
          </p:cNvGraphicFramePr>
          <p:nvPr/>
        </p:nvGraphicFramePr>
        <p:xfrm>
          <a:off x="920750" y="1760538"/>
          <a:ext cx="6894513" cy="4654550"/>
        </p:xfrm>
        <a:graphic>
          <a:graphicData uri="http://schemas.openxmlformats.org/presentationml/2006/ole">
            <mc:AlternateContent xmlns:mc="http://schemas.openxmlformats.org/markup-compatibility/2006">
              <mc:Choice xmlns:v="urn:schemas-microsoft-com:vml" Requires="v">
                <p:oleObj spid="_x0000_s92163" name="Chart" r:id="rId7" imgW="6895174" imgH="4651651" progId="Excel.Chart.8">
                  <p:embed/>
                </p:oleObj>
              </mc:Choice>
              <mc:Fallback>
                <p:oleObj name="Chart" r:id="rId7" imgW="6895174" imgH="4651651" progId="Excel.Chart.8">
                  <p:embed/>
                  <p:pic>
                    <p:nvPicPr>
                      <p:cNvPr id="27654" name="Gráfico 9">
                        <a:extLst>
                          <a:ext uri="{FF2B5EF4-FFF2-40B4-BE49-F238E27FC236}">
                            <a16:creationId xmlns:a16="http://schemas.microsoft.com/office/drawing/2014/main" xmlns="" id="{57FE0C11-6132-4214-AFFA-DF12F717765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1760538"/>
                        <a:ext cx="6894513" cy="465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12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12B267D4-EF0F-4ED8-A637-BEBDD6E9846C}"/>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99651498-437A-4DA9-9C06-3CADBEE751E0}"/>
              </a:ext>
            </a:extLst>
          </p:cNvPr>
          <p:cNvSpPr txBox="1"/>
          <p:nvPr/>
        </p:nvSpPr>
        <p:spPr>
          <a:xfrm>
            <a:off x="250825" y="209550"/>
            <a:ext cx="718820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Programa nacional de alimentação escolar</a:t>
            </a:r>
          </a:p>
        </p:txBody>
      </p:sp>
      <p:pic>
        <p:nvPicPr>
          <p:cNvPr id="6148" name="Imagem 4">
            <a:extLst>
              <a:ext uri="{FF2B5EF4-FFF2-40B4-BE49-F238E27FC236}">
                <a16:creationId xmlns:a16="http://schemas.microsoft.com/office/drawing/2014/main" xmlns="" id="{0654DF51-6679-4804-8030-29B4B0CE36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xmlns="" id="{08EE03D2-DFD2-4AFE-B545-A436FD5D2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6150" name="Conector de seta reta 6">
            <a:extLst>
              <a:ext uri="{FF2B5EF4-FFF2-40B4-BE49-F238E27FC236}">
                <a16:creationId xmlns:a16="http://schemas.microsoft.com/office/drawing/2014/main" xmlns="" id="{A9408687-39D1-4B6D-8A17-B643B0160B11}"/>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7" name="Rectangle 1">
            <a:extLst>
              <a:ext uri="{FF2B5EF4-FFF2-40B4-BE49-F238E27FC236}">
                <a16:creationId xmlns:a16="http://schemas.microsoft.com/office/drawing/2014/main" xmlns="" id="{853011FB-0216-4012-932B-3CF289A6B260}"/>
              </a:ext>
            </a:extLst>
          </p:cNvPr>
          <p:cNvSpPr>
            <a:spLocks noChangeArrowheads="1"/>
          </p:cNvSpPr>
          <p:nvPr/>
        </p:nvSpPr>
        <p:spPr bwMode="auto">
          <a:xfrm>
            <a:off x="250825" y="2360613"/>
            <a:ext cx="8642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defRPr/>
            </a:pPr>
            <a:r>
              <a:rPr lang="pt-BR" sz="5400" dirty="0">
                <a:solidFill>
                  <a:srgbClr val="000000"/>
                </a:solidFill>
                <a:effectLst>
                  <a:outerShdw blurRad="38100" dist="38100" dir="2700000" algn="tl">
                    <a:srgbClr val="000000">
                      <a:alpha val="43137"/>
                    </a:srgbClr>
                  </a:outerShdw>
                </a:effectLst>
                <a:latin typeface="Arial" charset="0"/>
              </a:rPr>
              <a:t>LEGISLAÇÃO</a:t>
            </a:r>
          </a:p>
          <a:p>
            <a:pPr marL="514350" indent="-514350" algn="just" eaLnBrk="0" hangingPunct="0">
              <a:buFont typeface="+mj-lt"/>
              <a:buAutoNum type="arabicPeriod"/>
              <a:defRPr/>
            </a:pPr>
            <a:endParaRPr lang="pt-BR" sz="2800" dirty="0">
              <a:solidFill>
                <a:srgbClr val="000000"/>
              </a:solidFill>
              <a:latin typeface="Arial" charset="0"/>
            </a:endParaRPr>
          </a:p>
          <a:p>
            <a:pPr algn="just" eaLnBrk="0" hangingPunct="0">
              <a:defRPr/>
            </a:pPr>
            <a:endParaRPr lang="pt-BR" sz="1600" dirty="0">
              <a:solidFill>
                <a:srgbClr val="000000"/>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Imagem 4">
            <a:extLst>
              <a:ext uri="{FF2B5EF4-FFF2-40B4-BE49-F238E27FC236}">
                <a16:creationId xmlns:a16="http://schemas.microsoft.com/office/drawing/2014/main" xmlns="" id="{12892885-2861-485E-B2BF-DB5E6B6540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a:extLst>
              <a:ext uri="{FF2B5EF4-FFF2-40B4-BE49-F238E27FC236}">
                <a16:creationId xmlns:a16="http://schemas.microsoft.com/office/drawing/2014/main" xmlns="" id="{BC34B0C2-65E1-463B-9B49-61BC3A727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6" name="Rectangle 7">
            <a:extLst>
              <a:ext uri="{FF2B5EF4-FFF2-40B4-BE49-F238E27FC236}">
                <a16:creationId xmlns:a16="http://schemas.microsoft.com/office/drawing/2014/main" xmlns="" id="{1EC4D2C3-99B6-4197-8B54-DAD987E702F8}"/>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7" name="Retângulo 59">
            <a:extLst>
              <a:ext uri="{FF2B5EF4-FFF2-40B4-BE49-F238E27FC236}">
                <a16:creationId xmlns:a16="http://schemas.microsoft.com/office/drawing/2014/main" xmlns="" id="{FAC7F6BB-0276-4D12-AB26-7781C5A8B3BD}"/>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3" name="Tabela 2">
            <a:extLst>
              <a:ext uri="{FF2B5EF4-FFF2-40B4-BE49-F238E27FC236}">
                <a16:creationId xmlns:a16="http://schemas.microsoft.com/office/drawing/2014/main" xmlns="" id="{EBD1D5E4-9D1B-46EE-9677-E9D9B73D04CB}"/>
              </a:ext>
            </a:extLst>
          </p:cNvPr>
          <p:cNvGraphicFramePr>
            <a:graphicFrameLocks noGrp="1"/>
          </p:cNvGraphicFramePr>
          <p:nvPr/>
        </p:nvGraphicFramePr>
        <p:xfrm>
          <a:off x="317500" y="1268413"/>
          <a:ext cx="8575676" cy="4681536"/>
        </p:xfrm>
        <a:graphic>
          <a:graphicData uri="http://schemas.openxmlformats.org/drawingml/2006/table">
            <a:tbl>
              <a:tblPr firstRow="1" bandRow="1">
                <a:tableStyleId>{616DA210-FB5B-4158-B5E0-FEB733F419BA}</a:tableStyleId>
              </a:tblPr>
              <a:tblGrid>
                <a:gridCol w="2143919">
                  <a:extLst>
                    <a:ext uri="{9D8B030D-6E8A-4147-A177-3AD203B41FA5}">
                      <a16:colId xmlns:a16="http://schemas.microsoft.com/office/drawing/2014/main" xmlns="" val="20000"/>
                    </a:ext>
                  </a:extLst>
                </a:gridCol>
                <a:gridCol w="2143919">
                  <a:extLst>
                    <a:ext uri="{9D8B030D-6E8A-4147-A177-3AD203B41FA5}">
                      <a16:colId xmlns:a16="http://schemas.microsoft.com/office/drawing/2014/main" xmlns="" val="20001"/>
                    </a:ext>
                  </a:extLst>
                </a:gridCol>
                <a:gridCol w="2143919">
                  <a:extLst>
                    <a:ext uri="{9D8B030D-6E8A-4147-A177-3AD203B41FA5}">
                      <a16:colId xmlns:a16="http://schemas.microsoft.com/office/drawing/2014/main" xmlns="" val="20002"/>
                    </a:ext>
                  </a:extLst>
                </a:gridCol>
                <a:gridCol w="2143919">
                  <a:extLst>
                    <a:ext uri="{9D8B030D-6E8A-4147-A177-3AD203B41FA5}">
                      <a16:colId xmlns:a16="http://schemas.microsoft.com/office/drawing/2014/main" xmlns="" val="20003"/>
                    </a:ext>
                  </a:extLst>
                </a:gridCol>
              </a:tblGrid>
              <a:tr h="393841">
                <a:tc gridSpan="4">
                  <a:txBody>
                    <a:bodyPr/>
                    <a:lstStyle/>
                    <a:p>
                      <a:pPr algn="ctr"/>
                      <a:r>
                        <a:rPr lang="pt-BR" sz="1800" dirty="0"/>
                        <a:t>Componentes</a:t>
                      </a:r>
                      <a:r>
                        <a:rPr lang="pt-BR" sz="1800" baseline="0" dirty="0"/>
                        <a:t> do cardápio </a:t>
                      </a:r>
                      <a:endParaRPr lang="pt-BR" sz="1800" dirty="0"/>
                    </a:p>
                  </a:txBody>
                  <a:tcPr marL="91447" marR="91447" marT="45729" marB="45729"/>
                </a:tc>
                <a:tc hMerge="1">
                  <a:txBody>
                    <a:bodyPr/>
                    <a:lstStyle/>
                    <a:p>
                      <a:pPr algn="ctr"/>
                      <a:endParaRPr lang="pt-BR"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xmlns="" val="10000"/>
                  </a:ext>
                </a:extLst>
              </a:tr>
              <a:tr h="393841">
                <a:tc>
                  <a:txBody>
                    <a:bodyPr/>
                    <a:lstStyle/>
                    <a:p>
                      <a:endParaRPr lang="pt-BR" sz="1800" dirty="0"/>
                    </a:p>
                  </a:txBody>
                  <a:tcPr marL="91447" marR="91447" marT="45729" marB="45729">
                    <a:noFill/>
                  </a:tcPr>
                </a:tc>
                <a:tc>
                  <a:txBody>
                    <a:bodyPr/>
                    <a:lstStyle/>
                    <a:p>
                      <a:pPr algn="ctr"/>
                      <a:endParaRPr lang="pt-BR" sz="1800" dirty="0"/>
                    </a:p>
                  </a:txBody>
                  <a:tcPr marL="91447" marR="91447" marT="45729" marB="45729">
                    <a:noFill/>
                  </a:tcPr>
                </a:tc>
                <a:tc>
                  <a:txBody>
                    <a:bodyPr/>
                    <a:lstStyle/>
                    <a:p>
                      <a:pPr algn="ctr"/>
                      <a:r>
                        <a:rPr lang="pt-BR" sz="1800" dirty="0"/>
                        <a:t>Total</a:t>
                      </a:r>
                    </a:p>
                  </a:txBody>
                  <a:tcPr marL="91447" marR="91447" marT="45729" marB="45729">
                    <a:noFill/>
                  </a:tcPr>
                </a:tc>
                <a:tc>
                  <a:txBody>
                    <a:bodyPr/>
                    <a:lstStyle/>
                    <a:p>
                      <a:pPr algn="ctr"/>
                      <a:r>
                        <a:rPr lang="pt-BR" sz="1800" dirty="0"/>
                        <a:t>%</a:t>
                      </a:r>
                    </a:p>
                  </a:txBody>
                  <a:tcPr marL="91447" marR="91447" marT="45729" marB="45729">
                    <a:noFill/>
                  </a:tcPr>
                </a:tc>
                <a:extLst>
                  <a:ext uri="{0D108BD9-81ED-4DB2-BD59-A6C34878D82A}">
                    <a16:rowId xmlns:a16="http://schemas.microsoft.com/office/drawing/2014/main" xmlns="" val="10001"/>
                  </a:ext>
                </a:extLst>
              </a:tr>
              <a:tr h="393841">
                <a:tc rowSpan="3">
                  <a:txBody>
                    <a:bodyPr/>
                    <a:lstStyle/>
                    <a:p>
                      <a:pPr algn="ctr"/>
                      <a:r>
                        <a:rPr lang="pt-BR" sz="1400" dirty="0"/>
                        <a:t>Identificação do nutricionista no</a:t>
                      </a:r>
                      <a:r>
                        <a:rPr lang="pt-BR" sz="1400" baseline="0" dirty="0"/>
                        <a:t> cardápio</a:t>
                      </a:r>
                      <a:endParaRPr lang="pt-BR" sz="1400" dirty="0"/>
                    </a:p>
                  </a:txBody>
                  <a:tcPr marL="91447" marR="91447" marT="45729" marB="45729" anchor="ctr"/>
                </a:tc>
                <a:tc>
                  <a:txBody>
                    <a:bodyPr/>
                    <a:lstStyle/>
                    <a:p>
                      <a:pPr algn="ctr"/>
                      <a:r>
                        <a:rPr lang="pt-BR" sz="1400" dirty="0"/>
                        <a:t>Completo</a:t>
                      </a:r>
                    </a:p>
                  </a:txBody>
                  <a:tcPr marL="91447" marR="91447" marT="45729" marB="45729"/>
                </a:tc>
                <a:tc>
                  <a:txBody>
                    <a:bodyPr/>
                    <a:lstStyle/>
                    <a:p>
                      <a:pPr algn="ctr"/>
                      <a:r>
                        <a:rPr lang="pt-BR" sz="1400" dirty="0"/>
                        <a:t>42</a:t>
                      </a:r>
                    </a:p>
                  </a:txBody>
                  <a:tcPr marL="91447" marR="91447" marT="45729" marB="45729"/>
                </a:tc>
                <a:tc>
                  <a:txBody>
                    <a:bodyPr/>
                    <a:lstStyle/>
                    <a:p>
                      <a:pPr algn="ctr"/>
                      <a:r>
                        <a:rPr lang="pt-BR" sz="1400" dirty="0"/>
                        <a:t>48</a:t>
                      </a:r>
                    </a:p>
                  </a:txBody>
                  <a:tcPr marL="91447" marR="91447" marT="45729" marB="45729"/>
                </a:tc>
                <a:extLst>
                  <a:ext uri="{0D108BD9-81ED-4DB2-BD59-A6C34878D82A}">
                    <a16:rowId xmlns:a16="http://schemas.microsoft.com/office/drawing/2014/main" xmlns="" val="10002"/>
                  </a:ext>
                </a:extLst>
              </a:tr>
              <a:tr h="393841">
                <a:tc vMerge="1">
                  <a:txBody>
                    <a:bodyPr/>
                    <a:lstStyle/>
                    <a:p>
                      <a:endParaRPr lang="pt-BR" dirty="0"/>
                    </a:p>
                  </a:txBody>
                  <a:tcPr/>
                </a:tc>
                <a:tc>
                  <a:txBody>
                    <a:bodyPr/>
                    <a:lstStyle/>
                    <a:p>
                      <a:pPr algn="ctr"/>
                      <a:r>
                        <a:rPr lang="pt-BR" sz="1400" dirty="0"/>
                        <a:t>Não</a:t>
                      </a:r>
                      <a:r>
                        <a:rPr lang="pt-BR" sz="1400" baseline="0" dirty="0"/>
                        <a:t> tem</a:t>
                      </a:r>
                      <a:endParaRPr lang="pt-BR" sz="1400" dirty="0"/>
                    </a:p>
                  </a:txBody>
                  <a:tcPr marL="91447" marR="91447" marT="45729" marB="45729">
                    <a:noFill/>
                  </a:tcPr>
                </a:tc>
                <a:tc>
                  <a:txBody>
                    <a:bodyPr/>
                    <a:lstStyle/>
                    <a:p>
                      <a:pPr algn="ctr"/>
                      <a:r>
                        <a:rPr lang="pt-BR" sz="1400" dirty="0"/>
                        <a:t>14</a:t>
                      </a:r>
                    </a:p>
                  </a:txBody>
                  <a:tcPr marL="91447" marR="91447" marT="45729" marB="45729">
                    <a:noFill/>
                  </a:tcPr>
                </a:tc>
                <a:tc>
                  <a:txBody>
                    <a:bodyPr/>
                    <a:lstStyle/>
                    <a:p>
                      <a:pPr algn="ctr"/>
                      <a:r>
                        <a:rPr lang="pt-BR" sz="1400" dirty="0"/>
                        <a:t>16</a:t>
                      </a:r>
                    </a:p>
                  </a:txBody>
                  <a:tcPr marL="91447" marR="91447" marT="45729" marB="45729">
                    <a:noFill/>
                  </a:tcPr>
                </a:tc>
                <a:extLst>
                  <a:ext uri="{0D108BD9-81ED-4DB2-BD59-A6C34878D82A}">
                    <a16:rowId xmlns:a16="http://schemas.microsoft.com/office/drawing/2014/main" xmlns="" val="10003"/>
                  </a:ext>
                </a:extLst>
              </a:tr>
              <a:tr h="393841">
                <a:tc vMerge="1">
                  <a:txBody>
                    <a:bodyPr/>
                    <a:lstStyle/>
                    <a:p>
                      <a:endParaRPr lang="pt-BR" dirty="0"/>
                    </a:p>
                  </a:txBody>
                  <a:tcPr/>
                </a:tc>
                <a:tc>
                  <a:txBody>
                    <a:bodyPr/>
                    <a:lstStyle/>
                    <a:p>
                      <a:pPr algn="ctr"/>
                      <a:r>
                        <a:rPr lang="pt-BR" sz="1400" dirty="0"/>
                        <a:t>Incompleto</a:t>
                      </a:r>
                    </a:p>
                  </a:txBody>
                  <a:tcPr marL="91447" marR="91447" marT="45729" marB="45729"/>
                </a:tc>
                <a:tc>
                  <a:txBody>
                    <a:bodyPr/>
                    <a:lstStyle/>
                    <a:p>
                      <a:pPr algn="ctr"/>
                      <a:r>
                        <a:rPr lang="pt-BR" sz="1400" dirty="0"/>
                        <a:t>31</a:t>
                      </a:r>
                    </a:p>
                  </a:txBody>
                  <a:tcPr marL="91447" marR="91447" marT="45729" marB="45729"/>
                </a:tc>
                <a:tc>
                  <a:txBody>
                    <a:bodyPr/>
                    <a:lstStyle/>
                    <a:p>
                      <a:pPr algn="ctr"/>
                      <a:r>
                        <a:rPr lang="pt-BR" sz="1400" dirty="0"/>
                        <a:t>36</a:t>
                      </a:r>
                    </a:p>
                  </a:txBody>
                  <a:tcPr marL="91447" marR="91447" marT="45729" marB="45729"/>
                </a:tc>
                <a:extLst>
                  <a:ext uri="{0D108BD9-81ED-4DB2-BD59-A6C34878D82A}">
                    <a16:rowId xmlns:a16="http://schemas.microsoft.com/office/drawing/2014/main" xmlns="" val="10004"/>
                  </a:ext>
                </a:extLst>
              </a:tr>
              <a:tr h="393841">
                <a:tc rowSpan="2">
                  <a:txBody>
                    <a:bodyPr/>
                    <a:lstStyle/>
                    <a:p>
                      <a:pPr algn="ctr"/>
                      <a:r>
                        <a:rPr lang="pt-BR" sz="1400" dirty="0"/>
                        <a:t>Etapa/Modalidade</a:t>
                      </a:r>
                      <a:r>
                        <a:rPr lang="pt-BR" sz="1400" baseline="0" dirty="0"/>
                        <a:t> de ensino </a:t>
                      </a:r>
                      <a:endParaRPr lang="pt-BR" sz="1400" dirty="0"/>
                    </a:p>
                  </a:txBody>
                  <a:tcPr marL="91447" marR="91447" marT="45729" marB="45729" anchor="ctr">
                    <a:noFill/>
                  </a:tcPr>
                </a:tc>
                <a:tc>
                  <a:txBody>
                    <a:bodyPr/>
                    <a:lstStyle/>
                    <a:p>
                      <a:pPr algn="ctr"/>
                      <a:r>
                        <a:rPr lang="pt-BR" sz="1400" dirty="0"/>
                        <a:t>Sim</a:t>
                      </a:r>
                    </a:p>
                  </a:txBody>
                  <a:tcPr marL="91447" marR="91447" marT="45729" marB="45729">
                    <a:noFill/>
                  </a:tcPr>
                </a:tc>
                <a:tc>
                  <a:txBody>
                    <a:bodyPr/>
                    <a:lstStyle/>
                    <a:p>
                      <a:pPr algn="ctr"/>
                      <a:r>
                        <a:rPr lang="pt-BR" sz="1400" dirty="0"/>
                        <a:t>51</a:t>
                      </a:r>
                    </a:p>
                  </a:txBody>
                  <a:tcPr marL="91447" marR="91447" marT="45729" marB="45729">
                    <a:noFill/>
                  </a:tcPr>
                </a:tc>
                <a:tc>
                  <a:txBody>
                    <a:bodyPr/>
                    <a:lstStyle/>
                    <a:p>
                      <a:pPr algn="ctr"/>
                      <a:r>
                        <a:rPr lang="pt-BR" sz="1400" dirty="0"/>
                        <a:t>59</a:t>
                      </a:r>
                    </a:p>
                  </a:txBody>
                  <a:tcPr marL="91447" marR="91447" marT="45729" marB="45729">
                    <a:noFill/>
                  </a:tcPr>
                </a:tc>
                <a:extLst>
                  <a:ext uri="{0D108BD9-81ED-4DB2-BD59-A6C34878D82A}">
                    <a16:rowId xmlns:a16="http://schemas.microsoft.com/office/drawing/2014/main" xmlns="" val="10005"/>
                  </a:ext>
                </a:extLst>
              </a:tr>
              <a:tr h="546204">
                <a:tc vMerge="1">
                  <a:txBody>
                    <a:bodyPr/>
                    <a:lstStyle/>
                    <a:p>
                      <a:endParaRPr lang="pt-BR" dirty="0"/>
                    </a:p>
                  </a:txBody>
                  <a:tcPr/>
                </a:tc>
                <a:tc>
                  <a:txBody>
                    <a:bodyPr/>
                    <a:lstStyle/>
                    <a:p>
                      <a:pPr algn="ctr"/>
                      <a:r>
                        <a:rPr lang="pt-BR" sz="1400" dirty="0"/>
                        <a:t>Não</a:t>
                      </a:r>
                    </a:p>
                  </a:txBody>
                  <a:tcPr marL="91447" marR="91447" marT="45729" marB="45729"/>
                </a:tc>
                <a:tc>
                  <a:txBody>
                    <a:bodyPr/>
                    <a:lstStyle/>
                    <a:p>
                      <a:pPr algn="ctr"/>
                      <a:r>
                        <a:rPr lang="pt-BR" sz="1400" dirty="0"/>
                        <a:t>36</a:t>
                      </a:r>
                    </a:p>
                  </a:txBody>
                  <a:tcPr marL="91447" marR="91447" marT="45729" marB="45729"/>
                </a:tc>
                <a:tc>
                  <a:txBody>
                    <a:bodyPr/>
                    <a:lstStyle/>
                    <a:p>
                      <a:pPr algn="ctr"/>
                      <a:r>
                        <a:rPr lang="pt-BR" sz="1400" dirty="0"/>
                        <a:t>41</a:t>
                      </a:r>
                    </a:p>
                  </a:txBody>
                  <a:tcPr marL="91447" marR="91447" marT="45729" marB="45729"/>
                </a:tc>
                <a:extLst>
                  <a:ext uri="{0D108BD9-81ED-4DB2-BD59-A6C34878D82A}">
                    <a16:rowId xmlns:a16="http://schemas.microsoft.com/office/drawing/2014/main" xmlns="" val="10006"/>
                  </a:ext>
                </a:extLst>
              </a:tr>
              <a:tr h="393841">
                <a:tc rowSpan="2">
                  <a:txBody>
                    <a:bodyPr/>
                    <a:lstStyle/>
                    <a:p>
                      <a:pPr algn="ctr"/>
                      <a:r>
                        <a:rPr lang="pt-BR" sz="1400" dirty="0"/>
                        <a:t>Períod</a:t>
                      </a:r>
                      <a:r>
                        <a:rPr lang="pt-BR" sz="1400" baseline="0" dirty="0"/>
                        <a:t>o de consumo</a:t>
                      </a:r>
                    </a:p>
                    <a:p>
                      <a:pPr algn="ctr"/>
                      <a:endParaRPr lang="pt-BR" sz="1400" dirty="0"/>
                    </a:p>
                  </a:txBody>
                  <a:tcPr marL="91447" marR="91447" marT="45729" marB="45729" anchor="ctr">
                    <a:noFill/>
                  </a:tcPr>
                </a:tc>
                <a:tc>
                  <a:txBody>
                    <a:bodyPr/>
                    <a:lstStyle/>
                    <a:p>
                      <a:pPr algn="ctr"/>
                      <a:r>
                        <a:rPr lang="pt-BR" sz="1400" dirty="0"/>
                        <a:t>Sim</a:t>
                      </a:r>
                    </a:p>
                  </a:txBody>
                  <a:tcPr marL="91447" marR="91447" marT="45729" marB="45729">
                    <a:noFill/>
                  </a:tcPr>
                </a:tc>
                <a:tc>
                  <a:txBody>
                    <a:bodyPr/>
                    <a:lstStyle/>
                    <a:p>
                      <a:pPr algn="ctr"/>
                      <a:r>
                        <a:rPr lang="pt-BR" sz="1400" dirty="0"/>
                        <a:t>53</a:t>
                      </a:r>
                    </a:p>
                  </a:txBody>
                  <a:tcPr marL="91447" marR="91447" marT="45729" marB="45729">
                    <a:noFill/>
                  </a:tcPr>
                </a:tc>
                <a:tc>
                  <a:txBody>
                    <a:bodyPr/>
                    <a:lstStyle/>
                    <a:p>
                      <a:pPr algn="ctr"/>
                      <a:r>
                        <a:rPr lang="pt-BR" sz="1400" dirty="0"/>
                        <a:t>61</a:t>
                      </a:r>
                    </a:p>
                  </a:txBody>
                  <a:tcPr marL="91447" marR="91447" marT="45729" marB="45729">
                    <a:noFill/>
                  </a:tcPr>
                </a:tc>
                <a:extLst>
                  <a:ext uri="{0D108BD9-81ED-4DB2-BD59-A6C34878D82A}">
                    <a16:rowId xmlns:a16="http://schemas.microsoft.com/office/drawing/2014/main" xmlns="" val="10007"/>
                  </a:ext>
                </a:extLst>
              </a:tr>
              <a:tr h="590763">
                <a:tc vMerge="1">
                  <a:txBody>
                    <a:bodyPr/>
                    <a:lstStyle/>
                    <a:p>
                      <a:endParaRPr lang="pt-BR" dirty="0"/>
                    </a:p>
                  </a:txBody>
                  <a:tcPr/>
                </a:tc>
                <a:tc>
                  <a:txBody>
                    <a:bodyPr/>
                    <a:lstStyle/>
                    <a:p>
                      <a:pPr algn="ctr"/>
                      <a:r>
                        <a:rPr lang="pt-BR" sz="1400" dirty="0"/>
                        <a:t>Não</a:t>
                      </a:r>
                    </a:p>
                  </a:txBody>
                  <a:tcPr marL="91447" marR="91447" marT="45729" marB="45729"/>
                </a:tc>
                <a:tc>
                  <a:txBody>
                    <a:bodyPr/>
                    <a:lstStyle/>
                    <a:p>
                      <a:pPr algn="ctr"/>
                      <a:r>
                        <a:rPr lang="pt-BR" sz="1400" dirty="0"/>
                        <a:t>34</a:t>
                      </a:r>
                    </a:p>
                  </a:txBody>
                  <a:tcPr marL="91447" marR="91447" marT="45729" marB="45729"/>
                </a:tc>
                <a:tc>
                  <a:txBody>
                    <a:bodyPr/>
                    <a:lstStyle/>
                    <a:p>
                      <a:pPr algn="ctr"/>
                      <a:r>
                        <a:rPr lang="pt-BR" sz="1400" dirty="0"/>
                        <a:t>39</a:t>
                      </a:r>
                    </a:p>
                  </a:txBody>
                  <a:tcPr marL="91447" marR="91447" marT="45729" marB="45729"/>
                </a:tc>
                <a:extLst>
                  <a:ext uri="{0D108BD9-81ED-4DB2-BD59-A6C34878D82A}">
                    <a16:rowId xmlns:a16="http://schemas.microsoft.com/office/drawing/2014/main" xmlns="" val="10008"/>
                  </a:ext>
                </a:extLst>
              </a:tr>
              <a:tr h="393841">
                <a:tc rowSpan="2">
                  <a:txBody>
                    <a:bodyPr/>
                    <a:lstStyle/>
                    <a:p>
                      <a:pPr algn="ctr"/>
                      <a:r>
                        <a:rPr lang="pt-BR" sz="1400" dirty="0"/>
                        <a:t>Faixa Etária</a:t>
                      </a:r>
                    </a:p>
                  </a:txBody>
                  <a:tcPr marL="91447" marR="91447" marT="45729" marB="45729" anchor="ctr">
                    <a:noFill/>
                  </a:tcPr>
                </a:tc>
                <a:tc>
                  <a:txBody>
                    <a:bodyPr/>
                    <a:lstStyle/>
                    <a:p>
                      <a:pPr algn="ctr"/>
                      <a:r>
                        <a:rPr lang="pt-BR" sz="1400" dirty="0"/>
                        <a:t>Sim</a:t>
                      </a:r>
                    </a:p>
                  </a:txBody>
                  <a:tcPr marL="91447" marR="91447" marT="45729" marB="45729">
                    <a:noFill/>
                  </a:tcPr>
                </a:tc>
                <a:tc>
                  <a:txBody>
                    <a:bodyPr/>
                    <a:lstStyle/>
                    <a:p>
                      <a:pPr algn="ctr"/>
                      <a:r>
                        <a:rPr lang="pt-BR" sz="1400" dirty="0"/>
                        <a:t>23</a:t>
                      </a:r>
                    </a:p>
                  </a:txBody>
                  <a:tcPr marL="91447" marR="91447" marT="45729" marB="45729">
                    <a:noFill/>
                  </a:tcPr>
                </a:tc>
                <a:tc>
                  <a:txBody>
                    <a:bodyPr/>
                    <a:lstStyle/>
                    <a:p>
                      <a:pPr algn="ctr"/>
                      <a:r>
                        <a:rPr lang="pt-BR" sz="1400" dirty="0"/>
                        <a:t>26</a:t>
                      </a:r>
                    </a:p>
                  </a:txBody>
                  <a:tcPr marL="91447" marR="91447" marT="45729" marB="45729">
                    <a:noFill/>
                  </a:tcPr>
                </a:tc>
                <a:extLst>
                  <a:ext uri="{0D108BD9-81ED-4DB2-BD59-A6C34878D82A}">
                    <a16:rowId xmlns:a16="http://schemas.microsoft.com/office/drawing/2014/main" xmlns="" val="10009"/>
                  </a:ext>
                </a:extLst>
              </a:tr>
              <a:tr h="393841">
                <a:tc vMerge="1">
                  <a:txBody>
                    <a:bodyPr/>
                    <a:lstStyle/>
                    <a:p>
                      <a:endParaRPr lang="pt-BR" dirty="0"/>
                    </a:p>
                  </a:txBody>
                  <a:tcPr/>
                </a:tc>
                <a:tc>
                  <a:txBody>
                    <a:bodyPr/>
                    <a:lstStyle/>
                    <a:p>
                      <a:pPr algn="ctr"/>
                      <a:r>
                        <a:rPr lang="pt-BR" sz="1400" dirty="0"/>
                        <a:t>Não</a:t>
                      </a:r>
                    </a:p>
                  </a:txBody>
                  <a:tcPr marL="91447" marR="91447" marT="45729" marB="45729"/>
                </a:tc>
                <a:tc>
                  <a:txBody>
                    <a:bodyPr/>
                    <a:lstStyle/>
                    <a:p>
                      <a:pPr algn="ctr"/>
                      <a:r>
                        <a:rPr lang="pt-BR" sz="1400" dirty="0"/>
                        <a:t>64</a:t>
                      </a:r>
                    </a:p>
                  </a:txBody>
                  <a:tcPr marL="91447" marR="91447" marT="45729" marB="45729"/>
                </a:tc>
                <a:tc>
                  <a:txBody>
                    <a:bodyPr/>
                    <a:lstStyle/>
                    <a:p>
                      <a:pPr algn="ctr"/>
                      <a:r>
                        <a:rPr lang="pt-BR" sz="1400" dirty="0"/>
                        <a:t>74</a:t>
                      </a:r>
                    </a:p>
                  </a:txBody>
                  <a:tcPr marL="91447" marR="91447" marT="45729" marB="45729"/>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6122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Imagem 4">
            <a:extLst>
              <a:ext uri="{FF2B5EF4-FFF2-40B4-BE49-F238E27FC236}">
                <a16:creationId xmlns:a16="http://schemas.microsoft.com/office/drawing/2014/main" xmlns="" id="{BEBBA02F-CA0E-4E5B-91B9-9682FA46C9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a:extLst>
              <a:ext uri="{FF2B5EF4-FFF2-40B4-BE49-F238E27FC236}">
                <a16:creationId xmlns:a16="http://schemas.microsoft.com/office/drawing/2014/main" xmlns="" id="{515B5920-CBF9-4840-9433-49D36B659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0" name="Rectangle 7">
            <a:extLst>
              <a:ext uri="{FF2B5EF4-FFF2-40B4-BE49-F238E27FC236}">
                <a16:creationId xmlns:a16="http://schemas.microsoft.com/office/drawing/2014/main" xmlns="" id="{6D695F1F-4E79-4286-9637-9D7FCCC83153}"/>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1" name="Retângulo 59">
            <a:extLst>
              <a:ext uri="{FF2B5EF4-FFF2-40B4-BE49-F238E27FC236}">
                <a16:creationId xmlns:a16="http://schemas.microsoft.com/office/drawing/2014/main" xmlns="" id="{07803CBA-7E81-4DE2-808D-B43FEEECD359}"/>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6" name="Tabela 5">
            <a:extLst>
              <a:ext uri="{FF2B5EF4-FFF2-40B4-BE49-F238E27FC236}">
                <a16:creationId xmlns:a16="http://schemas.microsoft.com/office/drawing/2014/main" xmlns="" id="{C024A332-CCE1-49FB-9564-30962CC86DCE}"/>
              </a:ext>
            </a:extLst>
          </p:cNvPr>
          <p:cNvGraphicFramePr>
            <a:graphicFrameLocks noGrp="1"/>
          </p:cNvGraphicFramePr>
          <p:nvPr/>
        </p:nvGraphicFramePr>
        <p:xfrm>
          <a:off x="317500" y="1268413"/>
          <a:ext cx="8575676" cy="4764086"/>
        </p:xfrm>
        <a:graphic>
          <a:graphicData uri="http://schemas.openxmlformats.org/drawingml/2006/table">
            <a:tbl>
              <a:tblPr firstRow="1" bandRow="1">
                <a:tableStyleId>{616DA210-FB5B-4158-B5E0-FEB733F419BA}</a:tableStyleId>
              </a:tblPr>
              <a:tblGrid>
                <a:gridCol w="2143919">
                  <a:extLst>
                    <a:ext uri="{9D8B030D-6E8A-4147-A177-3AD203B41FA5}">
                      <a16:colId xmlns:a16="http://schemas.microsoft.com/office/drawing/2014/main" xmlns="" val="20000"/>
                    </a:ext>
                  </a:extLst>
                </a:gridCol>
                <a:gridCol w="2143919">
                  <a:extLst>
                    <a:ext uri="{9D8B030D-6E8A-4147-A177-3AD203B41FA5}">
                      <a16:colId xmlns:a16="http://schemas.microsoft.com/office/drawing/2014/main" xmlns="" val="20001"/>
                    </a:ext>
                  </a:extLst>
                </a:gridCol>
                <a:gridCol w="2143919">
                  <a:extLst>
                    <a:ext uri="{9D8B030D-6E8A-4147-A177-3AD203B41FA5}">
                      <a16:colId xmlns:a16="http://schemas.microsoft.com/office/drawing/2014/main" xmlns="" val="20002"/>
                    </a:ext>
                  </a:extLst>
                </a:gridCol>
                <a:gridCol w="2143919">
                  <a:extLst>
                    <a:ext uri="{9D8B030D-6E8A-4147-A177-3AD203B41FA5}">
                      <a16:colId xmlns:a16="http://schemas.microsoft.com/office/drawing/2014/main" xmlns="" val="20003"/>
                    </a:ext>
                  </a:extLst>
                </a:gridCol>
              </a:tblGrid>
              <a:tr h="365794">
                <a:tc gridSpan="4">
                  <a:txBody>
                    <a:bodyPr/>
                    <a:lstStyle/>
                    <a:p>
                      <a:pPr algn="ctr"/>
                      <a:r>
                        <a:rPr lang="pt-BR" sz="1800" dirty="0"/>
                        <a:t>Componentes</a:t>
                      </a:r>
                      <a:r>
                        <a:rPr lang="pt-BR" sz="1800" baseline="0" dirty="0"/>
                        <a:t> do cardápio </a:t>
                      </a:r>
                      <a:endParaRPr lang="pt-BR" sz="1800" dirty="0"/>
                    </a:p>
                  </a:txBody>
                  <a:tcPr marL="91447" marR="91447" marT="45724" marB="45724"/>
                </a:tc>
                <a:tc hMerge="1">
                  <a:txBody>
                    <a:bodyPr/>
                    <a:lstStyle/>
                    <a:p>
                      <a:pPr algn="ctr"/>
                      <a:endParaRPr lang="pt-BR" dirty="0"/>
                    </a:p>
                  </a:txBody>
                  <a:tcPr/>
                </a:tc>
                <a:tc hMerge="1">
                  <a:txBody>
                    <a:bodyPr/>
                    <a:lstStyle/>
                    <a:p>
                      <a:pPr algn="ctr"/>
                      <a:endParaRPr lang="pt-BR" dirty="0"/>
                    </a:p>
                  </a:txBody>
                  <a:tcPr/>
                </a:tc>
                <a:tc hMerge="1">
                  <a:txBody>
                    <a:bodyPr/>
                    <a:lstStyle/>
                    <a:p>
                      <a:pPr algn="ctr"/>
                      <a:endParaRPr lang="pt-BR" dirty="0"/>
                    </a:p>
                  </a:txBody>
                  <a:tcPr/>
                </a:tc>
                <a:extLst>
                  <a:ext uri="{0D108BD9-81ED-4DB2-BD59-A6C34878D82A}">
                    <a16:rowId xmlns:a16="http://schemas.microsoft.com/office/drawing/2014/main" xmlns="" val="10000"/>
                  </a:ext>
                </a:extLst>
              </a:tr>
              <a:tr h="365794">
                <a:tc>
                  <a:txBody>
                    <a:bodyPr/>
                    <a:lstStyle/>
                    <a:p>
                      <a:endParaRPr lang="pt-BR" sz="1800" dirty="0"/>
                    </a:p>
                  </a:txBody>
                  <a:tcPr marL="91447" marR="91447" marT="45724" marB="45724">
                    <a:noFill/>
                  </a:tcPr>
                </a:tc>
                <a:tc>
                  <a:txBody>
                    <a:bodyPr/>
                    <a:lstStyle/>
                    <a:p>
                      <a:pPr algn="ctr"/>
                      <a:endParaRPr lang="pt-BR" sz="1800" dirty="0"/>
                    </a:p>
                  </a:txBody>
                  <a:tcPr marL="91447" marR="91447" marT="45724" marB="45724">
                    <a:noFill/>
                  </a:tcPr>
                </a:tc>
                <a:tc>
                  <a:txBody>
                    <a:bodyPr/>
                    <a:lstStyle/>
                    <a:p>
                      <a:pPr algn="ctr"/>
                      <a:r>
                        <a:rPr lang="pt-BR" sz="1800" dirty="0"/>
                        <a:t>Total</a:t>
                      </a:r>
                    </a:p>
                  </a:txBody>
                  <a:tcPr marL="91447" marR="91447" marT="45724" marB="45724">
                    <a:noFill/>
                  </a:tcPr>
                </a:tc>
                <a:tc>
                  <a:txBody>
                    <a:bodyPr/>
                    <a:lstStyle/>
                    <a:p>
                      <a:pPr algn="ctr"/>
                      <a:r>
                        <a:rPr lang="pt-BR" sz="1800" dirty="0"/>
                        <a:t>%</a:t>
                      </a:r>
                    </a:p>
                  </a:txBody>
                  <a:tcPr marL="91447" marR="91447" marT="45724" marB="45724">
                    <a:noFill/>
                  </a:tcPr>
                </a:tc>
                <a:extLst>
                  <a:ext uri="{0D108BD9-81ED-4DB2-BD59-A6C34878D82A}">
                    <a16:rowId xmlns:a16="http://schemas.microsoft.com/office/drawing/2014/main" xmlns="" val="10001"/>
                  </a:ext>
                </a:extLst>
              </a:tr>
              <a:tr h="304828">
                <a:tc rowSpan="2">
                  <a:txBody>
                    <a:bodyPr/>
                    <a:lstStyle/>
                    <a:p>
                      <a:pPr algn="ctr"/>
                      <a:r>
                        <a:rPr lang="pt-BR" sz="1400" dirty="0"/>
                        <a:t>Horário</a:t>
                      </a:r>
                      <a:r>
                        <a:rPr lang="pt-BR" sz="1400" baseline="0" dirty="0"/>
                        <a:t> de oferta das refeições</a:t>
                      </a:r>
                      <a:endParaRPr lang="pt-BR" sz="1400" dirty="0"/>
                    </a:p>
                  </a:txBody>
                  <a:tcPr marL="91447" marR="91447" marT="45724" marB="45724" anchor="ctr"/>
                </a:tc>
                <a:tc>
                  <a:txBody>
                    <a:bodyPr/>
                    <a:lstStyle/>
                    <a:p>
                      <a:pPr algn="ctr"/>
                      <a:r>
                        <a:rPr lang="pt-BR" sz="1400" dirty="0"/>
                        <a:t>Sim </a:t>
                      </a:r>
                    </a:p>
                  </a:txBody>
                  <a:tcPr marL="91447" marR="91447" marT="45724" marB="45724"/>
                </a:tc>
                <a:tc>
                  <a:txBody>
                    <a:bodyPr/>
                    <a:lstStyle/>
                    <a:p>
                      <a:pPr algn="ctr"/>
                      <a:r>
                        <a:rPr lang="pt-BR" sz="1400" dirty="0"/>
                        <a:t>13</a:t>
                      </a:r>
                    </a:p>
                  </a:txBody>
                  <a:tcPr marL="91447" marR="91447" marT="45724" marB="45724"/>
                </a:tc>
                <a:tc>
                  <a:txBody>
                    <a:bodyPr/>
                    <a:lstStyle/>
                    <a:p>
                      <a:pPr algn="ctr"/>
                      <a:r>
                        <a:rPr lang="pt-BR" sz="1400" dirty="0"/>
                        <a:t>15</a:t>
                      </a:r>
                    </a:p>
                  </a:txBody>
                  <a:tcPr marL="91447" marR="91447" marT="45724" marB="45724"/>
                </a:tc>
                <a:extLst>
                  <a:ext uri="{0D108BD9-81ED-4DB2-BD59-A6C34878D82A}">
                    <a16:rowId xmlns:a16="http://schemas.microsoft.com/office/drawing/2014/main" xmlns="" val="10002"/>
                  </a:ext>
                </a:extLst>
              </a:tr>
              <a:tr h="347887">
                <a:tc vMerge="1">
                  <a:txBody>
                    <a:bodyPr/>
                    <a:lstStyle/>
                    <a:p>
                      <a:endParaRPr lang="pt-BR" dirty="0"/>
                    </a:p>
                  </a:txBody>
                  <a:tcPr/>
                </a:tc>
                <a:tc>
                  <a:txBody>
                    <a:bodyPr/>
                    <a:lstStyle/>
                    <a:p>
                      <a:pPr algn="ctr"/>
                      <a:r>
                        <a:rPr lang="pt-BR" sz="1400" dirty="0"/>
                        <a:t>Não </a:t>
                      </a:r>
                    </a:p>
                  </a:txBody>
                  <a:tcPr marL="91447" marR="91447" marT="45724" marB="45724">
                    <a:noFill/>
                  </a:tcPr>
                </a:tc>
                <a:tc>
                  <a:txBody>
                    <a:bodyPr/>
                    <a:lstStyle/>
                    <a:p>
                      <a:pPr algn="ctr"/>
                      <a:r>
                        <a:rPr lang="pt-BR" sz="1400" dirty="0"/>
                        <a:t>74</a:t>
                      </a:r>
                    </a:p>
                  </a:txBody>
                  <a:tcPr marL="91447" marR="91447" marT="45724" marB="45724">
                    <a:noFill/>
                  </a:tcPr>
                </a:tc>
                <a:tc>
                  <a:txBody>
                    <a:bodyPr/>
                    <a:lstStyle/>
                    <a:p>
                      <a:pPr algn="ctr"/>
                      <a:r>
                        <a:rPr lang="pt-BR" sz="1400" dirty="0"/>
                        <a:t>85</a:t>
                      </a:r>
                    </a:p>
                  </a:txBody>
                  <a:tcPr marL="91447" marR="91447" marT="45724" marB="45724">
                    <a:noFill/>
                  </a:tcPr>
                </a:tc>
                <a:extLst>
                  <a:ext uri="{0D108BD9-81ED-4DB2-BD59-A6C34878D82A}">
                    <a16:rowId xmlns:a16="http://schemas.microsoft.com/office/drawing/2014/main" xmlns="" val="10003"/>
                  </a:ext>
                </a:extLst>
              </a:tr>
              <a:tr h="393798">
                <a:tc rowSpan="2">
                  <a:txBody>
                    <a:bodyPr/>
                    <a:lstStyle/>
                    <a:p>
                      <a:pPr algn="ctr"/>
                      <a:r>
                        <a:rPr lang="pt-BR" sz="1400" dirty="0"/>
                        <a:t>Composição</a:t>
                      </a:r>
                      <a:r>
                        <a:rPr lang="pt-BR" sz="1400" baseline="0" dirty="0"/>
                        <a:t> nutricional</a:t>
                      </a:r>
                      <a:endParaRPr lang="pt-BR" sz="1400" dirty="0"/>
                    </a:p>
                  </a:txBody>
                  <a:tcPr marL="91447" marR="91447" marT="45724" marB="45724" anchor="ctr"/>
                </a:tc>
                <a:tc>
                  <a:txBody>
                    <a:bodyPr/>
                    <a:lstStyle/>
                    <a:p>
                      <a:pPr algn="ctr"/>
                      <a:r>
                        <a:rPr lang="pt-BR" sz="1400" dirty="0"/>
                        <a:t>Sim </a:t>
                      </a:r>
                    </a:p>
                  </a:txBody>
                  <a:tcPr marL="91447" marR="91447" marT="45724" marB="45724"/>
                </a:tc>
                <a:tc>
                  <a:txBody>
                    <a:bodyPr/>
                    <a:lstStyle/>
                    <a:p>
                      <a:pPr algn="ctr"/>
                      <a:r>
                        <a:rPr lang="pt-BR" sz="1400" dirty="0"/>
                        <a:t>20</a:t>
                      </a:r>
                    </a:p>
                  </a:txBody>
                  <a:tcPr marL="91447" marR="91447" marT="45724" marB="45724"/>
                </a:tc>
                <a:tc>
                  <a:txBody>
                    <a:bodyPr/>
                    <a:lstStyle/>
                    <a:p>
                      <a:pPr algn="ctr"/>
                      <a:r>
                        <a:rPr lang="pt-BR" sz="1400" dirty="0"/>
                        <a:t>23</a:t>
                      </a:r>
                    </a:p>
                  </a:txBody>
                  <a:tcPr marL="91447" marR="91447" marT="45724" marB="45724"/>
                </a:tc>
                <a:extLst>
                  <a:ext uri="{0D108BD9-81ED-4DB2-BD59-A6C34878D82A}">
                    <a16:rowId xmlns:a16="http://schemas.microsoft.com/office/drawing/2014/main" xmlns="" val="10004"/>
                  </a:ext>
                </a:extLst>
              </a:tr>
              <a:tr h="304828">
                <a:tc vMerge="1">
                  <a:txBody>
                    <a:bodyPr/>
                    <a:lstStyle/>
                    <a:p>
                      <a:endParaRPr lang="pt-BR" dirty="0"/>
                    </a:p>
                  </a:txBody>
                  <a:tcPr/>
                </a:tc>
                <a:tc>
                  <a:txBody>
                    <a:bodyPr/>
                    <a:lstStyle/>
                    <a:p>
                      <a:pPr algn="ctr"/>
                      <a:r>
                        <a:rPr lang="pt-BR" sz="1400" dirty="0"/>
                        <a:t>Não </a:t>
                      </a:r>
                    </a:p>
                  </a:txBody>
                  <a:tcPr marL="91447" marR="91447" marT="45724" marB="45724">
                    <a:noFill/>
                  </a:tcPr>
                </a:tc>
                <a:tc>
                  <a:txBody>
                    <a:bodyPr/>
                    <a:lstStyle/>
                    <a:p>
                      <a:pPr algn="ctr"/>
                      <a:r>
                        <a:rPr lang="pt-BR" sz="1400" dirty="0"/>
                        <a:t>67</a:t>
                      </a:r>
                    </a:p>
                  </a:txBody>
                  <a:tcPr marL="91447" marR="91447" marT="45724" marB="45724">
                    <a:noFill/>
                  </a:tcPr>
                </a:tc>
                <a:tc>
                  <a:txBody>
                    <a:bodyPr/>
                    <a:lstStyle/>
                    <a:p>
                      <a:pPr algn="ctr"/>
                      <a:r>
                        <a:rPr lang="pt-BR" sz="1400" dirty="0"/>
                        <a:t>77</a:t>
                      </a:r>
                    </a:p>
                  </a:txBody>
                  <a:tcPr marL="91447" marR="91447" marT="45724" marB="45724">
                    <a:noFill/>
                  </a:tcPr>
                </a:tc>
                <a:extLst>
                  <a:ext uri="{0D108BD9-81ED-4DB2-BD59-A6C34878D82A}">
                    <a16:rowId xmlns:a16="http://schemas.microsoft.com/office/drawing/2014/main" xmlns="" val="10005"/>
                  </a:ext>
                </a:extLst>
              </a:tr>
              <a:tr h="393798">
                <a:tc rowSpan="2">
                  <a:txBody>
                    <a:bodyPr/>
                    <a:lstStyle/>
                    <a:p>
                      <a:pPr algn="ctr"/>
                      <a:r>
                        <a:rPr lang="pt-BR" sz="1400" dirty="0"/>
                        <a:t>Descrição dos ingredientes das preparações</a:t>
                      </a:r>
                    </a:p>
                  </a:txBody>
                  <a:tcPr marL="91447" marR="91447" marT="45724" marB="45724" anchor="ctr"/>
                </a:tc>
                <a:tc>
                  <a:txBody>
                    <a:bodyPr/>
                    <a:lstStyle/>
                    <a:p>
                      <a:pPr algn="ctr"/>
                      <a:r>
                        <a:rPr lang="pt-BR" sz="1400" dirty="0"/>
                        <a:t>Sim</a:t>
                      </a:r>
                    </a:p>
                  </a:txBody>
                  <a:tcPr marL="91447" marR="91447" marT="45724" marB="45724"/>
                </a:tc>
                <a:tc>
                  <a:txBody>
                    <a:bodyPr/>
                    <a:lstStyle/>
                    <a:p>
                      <a:pPr algn="ctr"/>
                      <a:r>
                        <a:rPr lang="pt-BR" sz="1400" dirty="0"/>
                        <a:t>6</a:t>
                      </a:r>
                    </a:p>
                  </a:txBody>
                  <a:tcPr marL="91447" marR="91447" marT="45724" marB="45724"/>
                </a:tc>
                <a:tc>
                  <a:txBody>
                    <a:bodyPr/>
                    <a:lstStyle/>
                    <a:p>
                      <a:pPr algn="ctr"/>
                      <a:r>
                        <a:rPr lang="pt-BR" sz="1400" dirty="0"/>
                        <a:t>7</a:t>
                      </a:r>
                    </a:p>
                  </a:txBody>
                  <a:tcPr marL="91447" marR="91447" marT="45724" marB="45724"/>
                </a:tc>
                <a:extLst>
                  <a:ext uri="{0D108BD9-81ED-4DB2-BD59-A6C34878D82A}">
                    <a16:rowId xmlns:a16="http://schemas.microsoft.com/office/drawing/2014/main" xmlns="" val="10006"/>
                  </a:ext>
                </a:extLst>
              </a:tr>
              <a:tr h="347890">
                <a:tc vMerge="1">
                  <a:txBody>
                    <a:bodyPr/>
                    <a:lstStyle/>
                    <a:p>
                      <a:endParaRPr lang="pt-BR" dirty="0"/>
                    </a:p>
                  </a:txBody>
                  <a:tcPr/>
                </a:tc>
                <a:tc>
                  <a:txBody>
                    <a:bodyPr/>
                    <a:lstStyle/>
                    <a:p>
                      <a:pPr algn="ctr"/>
                      <a:r>
                        <a:rPr lang="pt-BR" sz="1400" dirty="0"/>
                        <a:t>Não</a:t>
                      </a:r>
                      <a:r>
                        <a:rPr lang="pt-BR" sz="1400" baseline="0" dirty="0"/>
                        <a:t> </a:t>
                      </a:r>
                      <a:endParaRPr lang="pt-BR" sz="1400" dirty="0"/>
                    </a:p>
                  </a:txBody>
                  <a:tcPr marL="91447" marR="91447" marT="45724" marB="45724">
                    <a:noFill/>
                  </a:tcPr>
                </a:tc>
                <a:tc>
                  <a:txBody>
                    <a:bodyPr/>
                    <a:lstStyle/>
                    <a:p>
                      <a:pPr algn="ctr"/>
                      <a:r>
                        <a:rPr lang="pt-BR" sz="1400" dirty="0"/>
                        <a:t>81</a:t>
                      </a:r>
                    </a:p>
                  </a:txBody>
                  <a:tcPr marL="91447" marR="91447" marT="45724" marB="45724">
                    <a:noFill/>
                  </a:tcPr>
                </a:tc>
                <a:tc>
                  <a:txBody>
                    <a:bodyPr/>
                    <a:lstStyle/>
                    <a:p>
                      <a:pPr algn="ctr"/>
                      <a:r>
                        <a:rPr lang="pt-BR" sz="1400" dirty="0"/>
                        <a:t>93</a:t>
                      </a:r>
                    </a:p>
                  </a:txBody>
                  <a:tcPr marL="91447" marR="91447" marT="45724" marB="45724">
                    <a:noFill/>
                  </a:tcPr>
                </a:tc>
                <a:extLst>
                  <a:ext uri="{0D108BD9-81ED-4DB2-BD59-A6C34878D82A}">
                    <a16:rowId xmlns:a16="http://schemas.microsoft.com/office/drawing/2014/main" xmlns="" val="10007"/>
                  </a:ext>
                </a:extLst>
              </a:tr>
              <a:tr h="393798">
                <a:tc rowSpan="2">
                  <a:txBody>
                    <a:bodyPr/>
                    <a:lstStyle/>
                    <a:p>
                      <a:pPr algn="ctr"/>
                      <a:r>
                        <a:rPr lang="pt-BR" sz="1400" dirty="0"/>
                        <a:t>Consistência</a:t>
                      </a:r>
                      <a:r>
                        <a:rPr lang="pt-BR" sz="1400" baseline="0" dirty="0"/>
                        <a:t> das preparações </a:t>
                      </a:r>
                      <a:endParaRPr lang="pt-BR" sz="1400" dirty="0"/>
                    </a:p>
                  </a:txBody>
                  <a:tcPr marL="91447" marR="91447" marT="45724" marB="45724" anchor="ctr"/>
                </a:tc>
                <a:tc>
                  <a:txBody>
                    <a:bodyPr/>
                    <a:lstStyle/>
                    <a:p>
                      <a:pPr algn="ctr"/>
                      <a:r>
                        <a:rPr lang="pt-BR" sz="1400" dirty="0"/>
                        <a:t>Sim </a:t>
                      </a:r>
                    </a:p>
                  </a:txBody>
                  <a:tcPr marL="91447" marR="91447" marT="45724" marB="45724"/>
                </a:tc>
                <a:tc>
                  <a:txBody>
                    <a:bodyPr/>
                    <a:lstStyle/>
                    <a:p>
                      <a:pPr algn="ctr"/>
                      <a:r>
                        <a:rPr lang="pt-BR" sz="1400" dirty="0"/>
                        <a:t>3</a:t>
                      </a:r>
                    </a:p>
                  </a:txBody>
                  <a:tcPr marL="91447" marR="91447" marT="45724" marB="45724"/>
                </a:tc>
                <a:tc>
                  <a:txBody>
                    <a:bodyPr/>
                    <a:lstStyle/>
                    <a:p>
                      <a:pPr algn="ctr"/>
                      <a:r>
                        <a:rPr lang="pt-BR" sz="1400" dirty="0"/>
                        <a:t>3</a:t>
                      </a:r>
                    </a:p>
                  </a:txBody>
                  <a:tcPr marL="91447" marR="91447" marT="45724" marB="45724"/>
                </a:tc>
                <a:extLst>
                  <a:ext uri="{0D108BD9-81ED-4DB2-BD59-A6C34878D82A}">
                    <a16:rowId xmlns:a16="http://schemas.microsoft.com/office/drawing/2014/main" xmlns="" val="10008"/>
                  </a:ext>
                </a:extLst>
              </a:tr>
              <a:tr h="326359">
                <a:tc vMerge="1">
                  <a:txBody>
                    <a:bodyPr/>
                    <a:lstStyle/>
                    <a:p>
                      <a:endParaRPr lang="pt-BR" dirty="0"/>
                    </a:p>
                  </a:txBody>
                  <a:tcPr/>
                </a:tc>
                <a:tc>
                  <a:txBody>
                    <a:bodyPr/>
                    <a:lstStyle/>
                    <a:p>
                      <a:pPr algn="ctr"/>
                      <a:r>
                        <a:rPr lang="pt-BR" sz="1400" dirty="0"/>
                        <a:t>Não</a:t>
                      </a:r>
                    </a:p>
                  </a:txBody>
                  <a:tcPr marL="91447" marR="91447" marT="45724" marB="45724">
                    <a:noFill/>
                  </a:tcPr>
                </a:tc>
                <a:tc>
                  <a:txBody>
                    <a:bodyPr/>
                    <a:lstStyle/>
                    <a:p>
                      <a:pPr algn="ctr"/>
                      <a:r>
                        <a:rPr lang="pt-BR" sz="1400" dirty="0"/>
                        <a:t>84</a:t>
                      </a:r>
                    </a:p>
                  </a:txBody>
                  <a:tcPr marL="91447" marR="91447" marT="45724" marB="45724">
                    <a:noFill/>
                  </a:tcPr>
                </a:tc>
                <a:tc>
                  <a:txBody>
                    <a:bodyPr/>
                    <a:lstStyle/>
                    <a:p>
                      <a:pPr algn="ctr"/>
                      <a:r>
                        <a:rPr lang="pt-BR" sz="1400" dirty="0"/>
                        <a:t>97</a:t>
                      </a:r>
                    </a:p>
                  </a:txBody>
                  <a:tcPr marL="91447" marR="91447" marT="45724" marB="45724">
                    <a:noFill/>
                  </a:tcPr>
                </a:tc>
                <a:extLst>
                  <a:ext uri="{0D108BD9-81ED-4DB2-BD59-A6C34878D82A}">
                    <a16:rowId xmlns:a16="http://schemas.microsoft.com/office/drawing/2014/main" xmlns="" val="10009"/>
                  </a:ext>
                </a:extLst>
              </a:tr>
              <a:tr h="304828">
                <a:tc rowSpan="2">
                  <a:txBody>
                    <a:bodyPr/>
                    <a:lstStyle/>
                    <a:p>
                      <a:pPr algn="ctr"/>
                      <a:r>
                        <a:rPr lang="pt-BR" sz="1400" dirty="0"/>
                        <a:t>Análise qualitativa</a:t>
                      </a:r>
                    </a:p>
                  </a:txBody>
                  <a:tcPr marL="91447" marR="91447" marT="45724" marB="45724" anchor="ctr"/>
                </a:tc>
                <a:tc>
                  <a:txBody>
                    <a:bodyPr/>
                    <a:lstStyle/>
                    <a:p>
                      <a:pPr algn="ctr"/>
                      <a:r>
                        <a:rPr lang="pt-BR" sz="1400" dirty="0"/>
                        <a:t>Sim </a:t>
                      </a:r>
                    </a:p>
                  </a:txBody>
                  <a:tcPr marL="91447" marR="91447" marT="45724" marB="45724">
                    <a:noFill/>
                  </a:tcPr>
                </a:tc>
                <a:tc>
                  <a:txBody>
                    <a:bodyPr/>
                    <a:lstStyle/>
                    <a:p>
                      <a:pPr algn="ctr"/>
                      <a:r>
                        <a:rPr lang="pt-BR" sz="1400" dirty="0"/>
                        <a:t>87</a:t>
                      </a:r>
                    </a:p>
                  </a:txBody>
                  <a:tcPr marL="91447" marR="91447" marT="45724" marB="45724">
                    <a:noFill/>
                  </a:tcPr>
                </a:tc>
                <a:tc>
                  <a:txBody>
                    <a:bodyPr/>
                    <a:lstStyle/>
                    <a:p>
                      <a:pPr algn="ctr"/>
                      <a:r>
                        <a:rPr lang="pt-BR" sz="1400" dirty="0"/>
                        <a:t>100</a:t>
                      </a:r>
                    </a:p>
                  </a:txBody>
                  <a:tcPr marL="91447" marR="91447" marT="45724" marB="45724">
                    <a:noFill/>
                  </a:tcPr>
                </a:tc>
                <a:extLst>
                  <a:ext uri="{0D108BD9-81ED-4DB2-BD59-A6C34878D82A}">
                    <a16:rowId xmlns:a16="http://schemas.microsoft.com/office/drawing/2014/main" xmlns="" val="10010"/>
                  </a:ext>
                </a:extLst>
              </a:tr>
              <a:tr h="304828">
                <a:tc vMerge="1">
                  <a:txBody>
                    <a:bodyPr/>
                    <a:lstStyle/>
                    <a:p>
                      <a:endParaRPr lang="pt-BR"/>
                    </a:p>
                  </a:txBody>
                  <a:tcPr/>
                </a:tc>
                <a:tc>
                  <a:txBody>
                    <a:bodyPr/>
                    <a:lstStyle/>
                    <a:p>
                      <a:pPr algn="ctr"/>
                      <a:r>
                        <a:rPr lang="pt-BR" sz="1400" dirty="0"/>
                        <a:t>Não</a:t>
                      </a:r>
                    </a:p>
                  </a:txBody>
                  <a:tcPr marL="91447" marR="91447" marT="45724" marB="45724">
                    <a:noFill/>
                  </a:tcPr>
                </a:tc>
                <a:tc>
                  <a:txBody>
                    <a:bodyPr/>
                    <a:lstStyle/>
                    <a:p>
                      <a:pPr algn="ctr"/>
                      <a:r>
                        <a:rPr lang="pt-BR" sz="1400" dirty="0"/>
                        <a:t>0</a:t>
                      </a:r>
                    </a:p>
                  </a:txBody>
                  <a:tcPr marL="91447" marR="91447" marT="45724" marB="45724">
                    <a:noFill/>
                  </a:tcPr>
                </a:tc>
                <a:tc>
                  <a:txBody>
                    <a:bodyPr/>
                    <a:lstStyle/>
                    <a:p>
                      <a:pPr algn="ctr"/>
                      <a:r>
                        <a:rPr lang="pt-BR" sz="1400" dirty="0"/>
                        <a:t>-</a:t>
                      </a:r>
                    </a:p>
                  </a:txBody>
                  <a:tcPr marL="91447" marR="91447" marT="45724" marB="45724">
                    <a:noFill/>
                  </a:tcPr>
                </a:tc>
                <a:extLst>
                  <a:ext uri="{0D108BD9-81ED-4DB2-BD59-A6C34878D82A}">
                    <a16:rowId xmlns:a16="http://schemas.microsoft.com/office/drawing/2014/main" xmlns="" val="10011"/>
                  </a:ext>
                </a:extLst>
              </a:tr>
              <a:tr h="304828">
                <a:tc rowSpan="2">
                  <a:txBody>
                    <a:bodyPr/>
                    <a:lstStyle/>
                    <a:p>
                      <a:pPr algn="ctr"/>
                      <a:r>
                        <a:rPr lang="pt-BR" sz="1400" dirty="0"/>
                        <a:t>Análise</a:t>
                      </a:r>
                      <a:r>
                        <a:rPr lang="pt-BR" sz="1400" baseline="0" dirty="0"/>
                        <a:t> quantitativa </a:t>
                      </a:r>
                      <a:endParaRPr lang="pt-BR" sz="1400" dirty="0"/>
                    </a:p>
                  </a:txBody>
                  <a:tcPr marL="91447" marR="91447" marT="45724" marB="45724" anchor="ctr">
                    <a:noFill/>
                  </a:tcPr>
                </a:tc>
                <a:tc>
                  <a:txBody>
                    <a:bodyPr/>
                    <a:lstStyle/>
                    <a:p>
                      <a:pPr algn="ctr"/>
                      <a:r>
                        <a:rPr lang="pt-BR" sz="1400" dirty="0"/>
                        <a:t>Sim </a:t>
                      </a:r>
                    </a:p>
                  </a:txBody>
                  <a:tcPr marL="91447" marR="91447" marT="45724" marB="45724">
                    <a:noFill/>
                  </a:tcPr>
                </a:tc>
                <a:tc>
                  <a:txBody>
                    <a:bodyPr/>
                    <a:lstStyle/>
                    <a:p>
                      <a:pPr algn="ctr"/>
                      <a:r>
                        <a:rPr lang="pt-BR" sz="1400" dirty="0"/>
                        <a:t>16</a:t>
                      </a:r>
                    </a:p>
                  </a:txBody>
                  <a:tcPr marL="91447" marR="91447" marT="45724" marB="45724">
                    <a:noFill/>
                  </a:tcPr>
                </a:tc>
                <a:tc>
                  <a:txBody>
                    <a:bodyPr/>
                    <a:lstStyle/>
                    <a:p>
                      <a:pPr algn="ctr"/>
                      <a:r>
                        <a:rPr lang="pt-BR" sz="1400" dirty="0"/>
                        <a:t>18</a:t>
                      </a:r>
                    </a:p>
                  </a:txBody>
                  <a:tcPr marL="91447" marR="91447" marT="45724" marB="45724">
                    <a:noFill/>
                  </a:tcPr>
                </a:tc>
                <a:extLst>
                  <a:ext uri="{0D108BD9-81ED-4DB2-BD59-A6C34878D82A}">
                    <a16:rowId xmlns:a16="http://schemas.microsoft.com/office/drawing/2014/main" xmlns="" val="10012"/>
                  </a:ext>
                </a:extLst>
              </a:tr>
              <a:tr h="304828">
                <a:tc vMerge="1">
                  <a:txBody>
                    <a:bodyPr/>
                    <a:lstStyle/>
                    <a:p>
                      <a:endParaRPr lang="pt-BR"/>
                    </a:p>
                  </a:txBody>
                  <a:tcPr/>
                </a:tc>
                <a:tc>
                  <a:txBody>
                    <a:bodyPr/>
                    <a:lstStyle/>
                    <a:p>
                      <a:pPr algn="ctr"/>
                      <a:r>
                        <a:rPr lang="pt-BR" sz="1400" dirty="0"/>
                        <a:t>Não</a:t>
                      </a:r>
                    </a:p>
                  </a:txBody>
                  <a:tcPr marL="91447" marR="91447" marT="45724" marB="45724">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a:t>71</a:t>
                      </a:r>
                    </a:p>
                  </a:txBody>
                  <a:tcPr marL="91447" marR="91447" marT="45724" marB="45724">
                    <a:noFill/>
                  </a:tcPr>
                </a:tc>
                <a:tc>
                  <a:txBody>
                    <a:bodyPr/>
                    <a:lstStyle/>
                    <a:p>
                      <a:pPr algn="ctr"/>
                      <a:r>
                        <a:rPr lang="pt-BR" sz="1400" dirty="0"/>
                        <a:t>82</a:t>
                      </a:r>
                    </a:p>
                  </a:txBody>
                  <a:tcPr marL="91447" marR="91447" marT="45724" marB="45724">
                    <a:no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49405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Imagem 4">
            <a:extLst>
              <a:ext uri="{FF2B5EF4-FFF2-40B4-BE49-F238E27FC236}">
                <a16:creationId xmlns:a16="http://schemas.microsoft.com/office/drawing/2014/main" xmlns="" id="{CEA2D8C0-2C65-4DA0-A821-9733CF991C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a:extLst>
              <a:ext uri="{FF2B5EF4-FFF2-40B4-BE49-F238E27FC236}">
                <a16:creationId xmlns:a16="http://schemas.microsoft.com/office/drawing/2014/main" xmlns="" id="{087B403B-FFFC-4726-84AB-C0F39E838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4" name="Rectangle 7">
            <a:extLst>
              <a:ext uri="{FF2B5EF4-FFF2-40B4-BE49-F238E27FC236}">
                <a16:creationId xmlns:a16="http://schemas.microsoft.com/office/drawing/2014/main" xmlns="" id="{06BC6D58-8C8C-4951-AC90-A1590ECDA624}"/>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5" name="Retângulo 59">
            <a:extLst>
              <a:ext uri="{FF2B5EF4-FFF2-40B4-BE49-F238E27FC236}">
                <a16:creationId xmlns:a16="http://schemas.microsoft.com/office/drawing/2014/main" xmlns="" id="{B80CC6C7-9B98-4C30-AFE1-47F71418E5F0}"/>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30726" name="Gráfico 6">
            <a:extLst>
              <a:ext uri="{FF2B5EF4-FFF2-40B4-BE49-F238E27FC236}">
                <a16:creationId xmlns:a16="http://schemas.microsoft.com/office/drawing/2014/main" xmlns="" id="{653F213B-BD77-4388-A6CA-F88B1A91DD91}"/>
              </a:ext>
            </a:extLst>
          </p:cNvPr>
          <p:cNvGraphicFramePr>
            <a:graphicFrameLocks/>
          </p:cNvGraphicFramePr>
          <p:nvPr/>
        </p:nvGraphicFramePr>
        <p:xfrm>
          <a:off x="1281113" y="1217613"/>
          <a:ext cx="6942137" cy="4062412"/>
        </p:xfrm>
        <a:graphic>
          <a:graphicData uri="http://schemas.openxmlformats.org/presentationml/2006/ole">
            <mc:AlternateContent xmlns:mc="http://schemas.openxmlformats.org/markup-compatibility/2006">
              <mc:Choice xmlns:v="urn:schemas-microsoft-com:vml" Requires="v">
                <p:oleObj spid="_x0000_s93187" name="Chart" r:id="rId7" imgW="6943946" imgH="4060288" progId="Excel.Chart.8">
                  <p:embed/>
                </p:oleObj>
              </mc:Choice>
              <mc:Fallback>
                <p:oleObj name="Chart" r:id="rId7" imgW="6943946" imgH="4060288" progId="Excel.Chart.8">
                  <p:embed/>
                  <p:pic>
                    <p:nvPicPr>
                      <p:cNvPr id="30726" name="Gráfico 6">
                        <a:extLst>
                          <a:ext uri="{FF2B5EF4-FFF2-40B4-BE49-F238E27FC236}">
                            <a16:creationId xmlns:a16="http://schemas.microsoft.com/office/drawing/2014/main" xmlns="" id="{653F213B-BD77-4388-A6CA-F88B1A91DD9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113" y="1217613"/>
                        <a:ext cx="6942137" cy="406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7" name="CaixaDeTexto 1">
            <a:extLst>
              <a:ext uri="{FF2B5EF4-FFF2-40B4-BE49-F238E27FC236}">
                <a16:creationId xmlns:a16="http://schemas.microsoft.com/office/drawing/2014/main" xmlns="" id="{647DCECC-AA45-4AED-8A9A-85BBCDB12BB6}"/>
              </a:ext>
            </a:extLst>
          </p:cNvPr>
          <p:cNvSpPr txBox="1">
            <a:spLocks noChangeArrowheads="1"/>
          </p:cNvSpPr>
          <p:nvPr/>
        </p:nvSpPr>
        <p:spPr bwMode="auto">
          <a:xfrm>
            <a:off x="4211638" y="5589588"/>
            <a:ext cx="432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 425 cardápios</a:t>
            </a:r>
          </a:p>
        </p:txBody>
      </p:sp>
    </p:spTree>
    <p:extLst>
      <p:ext uri="{BB962C8B-B14F-4D97-AF65-F5344CB8AC3E}">
        <p14:creationId xmlns:p14="http://schemas.microsoft.com/office/powerpoint/2010/main" val="315773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Imagem 4">
            <a:extLst>
              <a:ext uri="{FF2B5EF4-FFF2-40B4-BE49-F238E27FC236}">
                <a16:creationId xmlns:a16="http://schemas.microsoft.com/office/drawing/2014/main" xmlns="" id="{94A9DF1E-C750-4A09-936E-F801841CE0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a:extLst>
              <a:ext uri="{FF2B5EF4-FFF2-40B4-BE49-F238E27FC236}">
                <a16:creationId xmlns:a16="http://schemas.microsoft.com/office/drawing/2014/main" xmlns="" id="{C71AD7FC-4DC5-4F08-B735-9F44F2848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8" name="Rectangle 7">
            <a:extLst>
              <a:ext uri="{FF2B5EF4-FFF2-40B4-BE49-F238E27FC236}">
                <a16:creationId xmlns:a16="http://schemas.microsoft.com/office/drawing/2014/main" xmlns="" id="{8456FCEE-84C2-4A2E-B934-B686998DA324}"/>
              </a:ext>
            </a:extLst>
          </p:cNvPr>
          <p:cNvSpPr>
            <a:spLocks noChangeArrowheads="1"/>
          </p:cNvSpPr>
          <p:nvPr/>
        </p:nvSpPr>
        <p:spPr bwMode="auto">
          <a:xfrm>
            <a:off x="3290888" y="1600200"/>
            <a:ext cx="9144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9" name="Retângulo 59">
            <a:extLst>
              <a:ext uri="{FF2B5EF4-FFF2-40B4-BE49-F238E27FC236}">
                <a16:creationId xmlns:a16="http://schemas.microsoft.com/office/drawing/2014/main" xmlns="" id="{AC5FEF2F-6AF2-46CB-BB67-C3352EB2947E}"/>
              </a:ext>
            </a:extLst>
          </p:cNvPr>
          <p:cNvSpPr>
            <a:spLocks noChangeArrowheads="1"/>
          </p:cNvSpPr>
          <p:nvPr/>
        </p:nvSpPr>
        <p:spPr bwMode="auto">
          <a:xfrm>
            <a:off x="317500" y="77788"/>
            <a:ext cx="8826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4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Nutricionista no PNAE</a:t>
            </a:r>
            <a:endParaRPr kumimoji="0" lang="pt-BR" altLang="pt-BR" sz="4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graphicFrame>
        <p:nvGraphicFramePr>
          <p:cNvPr id="31750" name="Gráfico 6">
            <a:extLst>
              <a:ext uri="{FF2B5EF4-FFF2-40B4-BE49-F238E27FC236}">
                <a16:creationId xmlns:a16="http://schemas.microsoft.com/office/drawing/2014/main" xmlns="" id="{2D63C54A-49CB-4297-B9CB-EA8630DCC1C5}"/>
              </a:ext>
            </a:extLst>
          </p:cNvPr>
          <p:cNvGraphicFramePr>
            <a:graphicFrameLocks/>
          </p:cNvGraphicFramePr>
          <p:nvPr/>
        </p:nvGraphicFramePr>
        <p:xfrm>
          <a:off x="920750" y="1217613"/>
          <a:ext cx="6992938" cy="4062412"/>
        </p:xfrm>
        <a:graphic>
          <a:graphicData uri="http://schemas.openxmlformats.org/presentationml/2006/ole">
            <mc:AlternateContent xmlns:mc="http://schemas.openxmlformats.org/markup-compatibility/2006">
              <mc:Choice xmlns:v="urn:schemas-microsoft-com:vml" Requires="v">
                <p:oleObj spid="_x0000_s94211" name="Chart" r:id="rId7" imgW="6992718" imgH="4060288" progId="Excel.Chart.8">
                  <p:embed/>
                </p:oleObj>
              </mc:Choice>
              <mc:Fallback>
                <p:oleObj name="Chart" r:id="rId7" imgW="6992718" imgH="4060288" progId="Excel.Chart.8">
                  <p:embed/>
                  <p:pic>
                    <p:nvPicPr>
                      <p:cNvPr id="31750" name="Gráfico 6">
                        <a:extLst>
                          <a:ext uri="{FF2B5EF4-FFF2-40B4-BE49-F238E27FC236}">
                            <a16:creationId xmlns:a16="http://schemas.microsoft.com/office/drawing/2014/main" xmlns="" id="{2D63C54A-49CB-4297-B9CB-EA8630DCC1C5}"/>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1217613"/>
                        <a:ext cx="6992938" cy="406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CaixaDeTexto 1">
            <a:extLst>
              <a:ext uri="{FF2B5EF4-FFF2-40B4-BE49-F238E27FC236}">
                <a16:creationId xmlns:a16="http://schemas.microsoft.com/office/drawing/2014/main" xmlns="" id="{BDA81B2C-6151-4A99-8DB5-C7EEA34A24B8}"/>
              </a:ext>
            </a:extLst>
          </p:cNvPr>
          <p:cNvSpPr txBox="1">
            <a:spLocks noChangeArrowheads="1"/>
          </p:cNvSpPr>
          <p:nvPr/>
        </p:nvSpPr>
        <p:spPr bwMode="auto">
          <a:xfrm>
            <a:off x="5292725" y="5589588"/>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 425 cardápios</a:t>
            </a:r>
          </a:p>
        </p:txBody>
      </p:sp>
    </p:spTree>
    <p:extLst>
      <p:ext uri="{BB962C8B-B14F-4D97-AF65-F5344CB8AC3E}">
        <p14:creationId xmlns:p14="http://schemas.microsoft.com/office/powerpoint/2010/main" val="3570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Imagem 4">
            <a:extLst>
              <a:ext uri="{FF2B5EF4-FFF2-40B4-BE49-F238E27FC236}">
                <a16:creationId xmlns:a16="http://schemas.microsoft.com/office/drawing/2014/main" xmlns="" id="{AFCED57D-2715-446B-8732-67C6FB9EA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3">
            <a:extLst>
              <a:ext uri="{FF2B5EF4-FFF2-40B4-BE49-F238E27FC236}">
                <a16:creationId xmlns:a16="http://schemas.microsoft.com/office/drawing/2014/main" xmlns="" id="{090FB740-2B6C-4F3D-9B90-34AE538B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D99FDC9F-5CC5-4640-A36C-470E78087004}"/>
              </a:ext>
            </a:extLst>
          </p:cNvPr>
          <p:cNvSpPr txBox="1"/>
          <p:nvPr/>
        </p:nvSpPr>
        <p:spPr>
          <a:xfrm>
            <a:off x="33338" y="376238"/>
            <a:ext cx="911066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 PNAE</a:t>
            </a:r>
          </a:p>
        </p:txBody>
      </p:sp>
      <p:sp>
        <p:nvSpPr>
          <p:cNvPr id="39941" name="Retângulo 2">
            <a:extLst>
              <a:ext uri="{FF2B5EF4-FFF2-40B4-BE49-F238E27FC236}">
                <a16:creationId xmlns:a16="http://schemas.microsoft.com/office/drawing/2014/main" xmlns="" id="{ECC6BECC-D0F7-491E-9572-1D914D0D8E87}"/>
              </a:ext>
            </a:extLst>
          </p:cNvPr>
          <p:cNvSpPr>
            <a:spLocks noChangeArrowheads="1"/>
          </p:cNvSpPr>
          <p:nvPr/>
        </p:nvSpPr>
        <p:spPr bwMode="auto">
          <a:xfrm>
            <a:off x="60325" y="2598738"/>
            <a:ext cx="9023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a:r>
              <a:rPr lang="pt-BR" altLang="pt-BR" sz="4800">
                <a:solidFill>
                  <a:srgbClr val="000000"/>
                </a:solidFill>
              </a:rPr>
              <a:t>Apoio técnico ao nutricionista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Imagem 4">
            <a:extLst>
              <a:ext uri="{FF2B5EF4-FFF2-40B4-BE49-F238E27FC236}">
                <a16:creationId xmlns:a16="http://schemas.microsoft.com/office/drawing/2014/main" xmlns="" id="{72D643FF-4E8A-48E2-BE16-1536180D3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3">
            <a:extLst>
              <a:ext uri="{FF2B5EF4-FFF2-40B4-BE49-F238E27FC236}">
                <a16:creationId xmlns:a16="http://schemas.microsoft.com/office/drawing/2014/main" xmlns="" id="{4EF24CE8-3CF0-42A7-8B30-928FEA432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AC98B0A6-0AAA-4F16-96E0-6741AB06014B}"/>
              </a:ext>
            </a:extLst>
          </p:cNvPr>
          <p:cNvSpPr txBox="1"/>
          <p:nvPr/>
        </p:nvSpPr>
        <p:spPr>
          <a:xfrm>
            <a:off x="33338" y="376238"/>
            <a:ext cx="911066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4. PNAE –  apoio técnico</a:t>
            </a:r>
          </a:p>
        </p:txBody>
      </p:sp>
      <p:sp>
        <p:nvSpPr>
          <p:cNvPr id="22533" name="Espaço Reservado para Conteúdo 1">
            <a:extLst>
              <a:ext uri="{FF2B5EF4-FFF2-40B4-BE49-F238E27FC236}">
                <a16:creationId xmlns:a16="http://schemas.microsoft.com/office/drawing/2014/main" xmlns="" id="{09B83600-30A4-47D7-82B4-DDDCF4F450C6}"/>
              </a:ext>
            </a:extLst>
          </p:cNvPr>
          <p:cNvSpPr>
            <a:spLocks noGrp="1"/>
          </p:cNvSpPr>
          <p:nvPr>
            <p:ph idx="1"/>
          </p:nvPr>
        </p:nvSpPr>
        <p:spPr bwMode="auto">
          <a:xfrm>
            <a:off x="250825" y="892175"/>
            <a:ext cx="8642350" cy="5057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pt-BR" altLang="pt-BR" sz="1600" dirty="0">
              <a:solidFill>
                <a:srgbClr val="002060"/>
              </a:solidFill>
            </a:endParaRPr>
          </a:p>
          <a:p>
            <a:pPr algn="just">
              <a:buFontTx/>
              <a:buChar char="-"/>
              <a:defRPr/>
            </a:pPr>
            <a:r>
              <a:rPr lang="pt-BR" b="1" dirty="0"/>
              <a:t>Manuais, cartilhas, notas técnicas, informes mensais, capacitação presencial, cursos </a:t>
            </a:r>
            <a:r>
              <a:rPr lang="pt-BR" b="1" dirty="0" err="1"/>
              <a:t>EaD</a:t>
            </a:r>
            <a:r>
              <a:rPr lang="pt-BR" b="1" dirty="0"/>
              <a:t>, vídeos </a:t>
            </a:r>
            <a:r>
              <a:rPr lang="pt-BR" b="1" dirty="0" err="1"/>
              <a:t>YouTube</a:t>
            </a:r>
            <a:endParaRPr lang="pt-BR" b="1" dirty="0"/>
          </a:p>
          <a:p>
            <a:pPr marL="0" indent="0" algn="just">
              <a:buFontTx/>
              <a:buNone/>
              <a:defRPr/>
            </a:pPr>
            <a:endParaRPr lang="pt-BR" b="1" dirty="0"/>
          </a:p>
          <a:p>
            <a:pPr algn="just">
              <a:buFontTx/>
              <a:buChar char="-"/>
              <a:defRPr/>
            </a:pPr>
            <a:r>
              <a:rPr lang="pt-BR" b="1" dirty="0"/>
              <a:t>Encontros Técnicos nos estados (gestores, nutricionistas e conselheiros)</a:t>
            </a:r>
          </a:p>
          <a:p>
            <a:pPr marL="0" indent="0" algn="just">
              <a:buFontTx/>
              <a:buNone/>
              <a:defRPr/>
            </a:pPr>
            <a:endParaRPr lang="pt-BR" b="1" dirty="0"/>
          </a:p>
          <a:p>
            <a:pPr marL="0" indent="0" algn="just">
              <a:buFontTx/>
              <a:buNone/>
              <a:defRPr/>
            </a:pPr>
            <a:endParaRPr lang="pt-BR" sz="1600" b="1" dirty="0"/>
          </a:p>
          <a:p>
            <a:pPr algn="just">
              <a:buFontTx/>
              <a:buChar char="-"/>
              <a:defRPr/>
            </a:pPr>
            <a:endParaRPr lang="pt-BR" sz="1600" dirty="0"/>
          </a:p>
          <a:p>
            <a:pPr marL="0" indent="0" algn="just">
              <a:buFontTx/>
              <a:buNone/>
              <a:defRPr/>
            </a:pPr>
            <a:endParaRPr lang="pt-BR" sz="1600" dirty="0"/>
          </a:p>
          <a:p>
            <a:pPr marL="0" indent="0">
              <a:buFontTx/>
              <a:buNone/>
              <a:defRPr/>
            </a:pP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Imagem 4">
            <a:extLst>
              <a:ext uri="{FF2B5EF4-FFF2-40B4-BE49-F238E27FC236}">
                <a16:creationId xmlns:a16="http://schemas.microsoft.com/office/drawing/2014/main" xmlns="" id="{9BB26D27-DF34-41DE-BDF7-46AEBB27E5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3">
            <a:extLst>
              <a:ext uri="{FF2B5EF4-FFF2-40B4-BE49-F238E27FC236}">
                <a16:creationId xmlns:a16="http://schemas.microsoft.com/office/drawing/2014/main" xmlns="" id="{CC3AEACC-EFF2-498B-885D-8B8ED63C8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A4280C5C-A0B5-4419-BB9F-843605705366}"/>
              </a:ext>
            </a:extLst>
          </p:cNvPr>
          <p:cNvSpPr txBox="1"/>
          <p:nvPr/>
        </p:nvSpPr>
        <p:spPr>
          <a:xfrm>
            <a:off x="33338" y="376238"/>
            <a:ext cx="9110662"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 PNAE –  </a:t>
            </a:r>
            <a:r>
              <a:rPr lang="pt-BR" sz="2600" cap="small" dirty="0">
                <a:solidFill>
                  <a:srgbClr val="002060"/>
                </a:solidFill>
                <a:latin typeface="Arial" charset="0"/>
              </a:rPr>
              <a:t>Série nutricionistas no </a:t>
            </a:r>
            <a:r>
              <a:rPr lang="pt-BR" sz="2600" cap="small" dirty="0" err="1">
                <a:solidFill>
                  <a:srgbClr val="002060"/>
                </a:solidFill>
                <a:latin typeface="Arial" charset="0"/>
              </a:rPr>
              <a:t>pnae</a:t>
            </a:r>
            <a:endParaRPr lang="pt-BR" sz="2600" cap="small" dirty="0">
              <a:solidFill>
                <a:srgbClr val="002060"/>
              </a:solidFill>
              <a:latin typeface="Arial" charset="0"/>
            </a:endParaRP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41989" name="Picture 2">
            <a:extLst>
              <a:ext uri="{FF2B5EF4-FFF2-40B4-BE49-F238E27FC236}">
                <a16:creationId xmlns:a16="http://schemas.microsoft.com/office/drawing/2014/main" xmlns="" id="{0A3C9269-8DB0-4CDB-9328-908EFA16B59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0825" y="1636713"/>
            <a:ext cx="3351213" cy="48625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2">
            <a:extLst>
              <a:ext uri="{FF2B5EF4-FFF2-40B4-BE49-F238E27FC236}">
                <a16:creationId xmlns:a16="http://schemas.microsoft.com/office/drawing/2014/main" xmlns="" id="{1E90BF47-E036-47AF-B77B-6E7E1B4EC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700" y="1268413"/>
            <a:ext cx="31654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CaixaDeTexto 12">
            <a:extLst>
              <a:ext uri="{FF2B5EF4-FFF2-40B4-BE49-F238E27FC236}">
                <a16:creationId xmlns:a16="http://schemas.microsoft.com/office/drawing/2014/main" xmlns="" id="{A27260CD-4333-4DB7-9CDA-2C1C741DBAA5}"/>
              </a:ext>
            </a:extLst>
          </p:cNvPr>
          <p:cNvSpPr txBox="1"/>
          <p:nvPr/>
        </p:nvSpPr>
        <p:spPr>
          <a:xfrm>
            <a:off x="611188" y="1144588"/>
            <a:ext cx="1987550" cy="492125"/>
          </a:xfrm>
          <a:prstGeom prst="rect">
            <a:avLst/>
          </a:prstGeom>
          <a:noFill/>
        </p:spPr>
        <p:txBody>
          <a:bodyPr>
            <a:spAutoFit/>
          </a:bodyPr>
          <a:lstStyle/>
          <a:p>
            <a:pPr algn="l">
              <a:defRPr/>
            </a:pPr>
            <a:r>
              <a:rPr lang="pt-BR" sz="2600" cap="small" dirty="0">
                <a:solidFill>
                  <a:srgbClr val="002060"/>
                </a:solidFill>
                <a:latin typeface="Arial" charset="0"/>
              </a:rPr>
              <a:t>Caderno 1</a:t>
            </a:r>
          </a:p>
        </p:txBody>
      </p:sp>
      <p:sp>
        <p:nvSpPr>
          <p:cNvPr id="14" name="CaixaDeTexto 13">
            <a:extLst>
              <a:ext uri="{FF2B5EF4-FFF2-40B4-BE49-F238E27FC236}">
                <a16:creationId xmlns:a16="http://schemas.microsoft.com/office/drawing/2014/main" xmlns="" id="{1BCD8164-24C3-41B7-A44B-8E9FAA0DF0A0}"/>
              </a:ext>
            </a:extLst>
          </p:cNvPr>
          <p:cNvSpPr txBox="1"/>
          <p:nvPr/>
        </p:nvSpPr>
        <p:spPr>
          <a:xfrm>
            <a:off x="6372225" y="846138"/>
            <a:ext cx="1987550" cy="493712"/>
          </a:xfrm>
          <a:prstGeom prst="rect">
            <a:avLst/>
          </a:prstGeom>
          <a:noFill/>
        </p:spPr>
        <p:txBody>
          <a:bodyPr>
            <a:spAutoFit/>
          </a:bodyPr>
          <a:lstStyle/>
          <a:p>
            <a:pPr algn="l">
              <a:defRPr/>
            </a:pPr>
            <a:r>
              <a:rPr lang="pt-BR" sz="2600" cap="small" dirty="0">
                <a:solidFill>
                  <a:srgbClr val="002060"/>
                </a:solidFill>
                <a:latin typeface="Arial" charset="0"/>
              </a:rPr>
              <a:t>Caderno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Imagem 4">
            <a:extLst>
              <a:ext uri="{FF2B5EF4-FFF2-40B4-BE49-F238E27FC236}">
                <a16:creationId xmlns:a16="http://schemas.microsoft.com/office/drawing/2014/main" xmlns="" id="{3D4CFB11-424A-4158-8D26-5655126A6A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3">
            <a:extLst>
              <a:ext uri="{FF2B5EF4-FFF2-40B4-BE49-F238E27FC236}">
                <a16:creationId xmlns:a16="http://schemas.microsoft.com/office/drawing/2014/main" xmlns="" id="{828449EB-7B0B-4A91-BE39-EED2EED20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EC4DF8D0-DDCE-4553-B02A-5F41596B6B14}"/>
              </a:ext>
            </a:extLst>
          </p:cNvPr>
          <p:cNvSpPr txBox="1"/>
          <p:nvPr/>
        </p:nvSpPr>
        <p:spPr>
          <a:xfrm>
            <a:off x="33338" y="376238"/>
            <a:ext cx="9110662"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apoio técnico</a:t>
            </a:r>
          </a:p>
        </p:txBody>
      </p:sp>
      <p:pic>
        <p:nvPicPr>
          <p:cNvPr id="43013" name="Picture 2" descr="G:\MANUAL NUTRICIONISTA\ILUSTRAÇÕES\pag76_Controle de Qualidade.jpg">
            <a:extLst>
              <a:ext uri="{FF2B5EF4-FFF2-40B4-BE49-F238E27FC236}">
                <a16:creationId xmlns:a16="http://schemas.microsoft.com/office/drawing/2014/main" xmlns="" id="{AB6CC8FB-A2EF-45D0-B045-94DBB7B2921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338" y="908050"/>
            <a:ext cx="273843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a:extLst>
              <a:ext uri="{FF2B5EF4-FFF2-40B4-BE49-F238E27FC236}">
                <a16:creationId xmlns:a16="http://schemas.microsoft.com/office/drawing/2014/main" xmlns="" id="{F02578D7-A2FE-4EB7-ABAD-B3F23D0D5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908050"/>
            <a:ext cx="32400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5" name="Picture 8">
            <a:extLst>
              <a:ext uri="{FF2B5EF4-FFF2-40B4-BE49-F238E27FC236}">
                <a16:creationId xmlns:a16="http://schemas.microsoft.com/office/drawing/2014/main" xmlns="" id="{A51B7E13-E1C8-4BBF-9EA5-D58191F479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900" y="908050"/>
            <a:ext cx="2879725" cy="432117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Imagem 4">
            <a:extLst>
              <a:ext uri="{FF2B5EF4-FFF2-40B4-BE49-F238E27FC236}">
                <a16:creationId xmlns:a16="http://schemas.microsoft.com/office/drawing/2014/main" xmlns="" id="{8226945B-D848-4C20-B7E0-1B83B5804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3">
            <a:extLst>
              <a:ext uri="{FF2B5EF4-FFF2-40B4-BE49-F238E27FC236}">
                <a16:creationId xmlns:a16="http://schemas.microsoft.com/office/drawing/2014/main" xmlns="" id="{2375A47C-010F-42A7-A7D9-E9D5C3DC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20300019-B474-45B1-B5DB-618FD3248F39}"/>
              </a:ext>
            </a:extLst>
          </p:cNvPr>
          <p:cNvSpPr txBox="1"/>
          <p:nvPr/>
        </p:nvSpPr>
        <p:spPr>
          <a:xfrm>
            <a:off x="-63500" y="381000"/>
            <a:ext cx="911066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apoio técnico  </a:t>
            </a:r>
          </a:p>
        </p:txBody>
      </p:sp>
      <p:sp>
        <p:nvSpPr>
          <p:cNvPr id="44037" name="Retângulo 2">
            <a:extLst>
              <a:ext uri="{FF2B5EF4-FFF2-40B4-BE49-F238E27FC236}">
                <a16:creationId xmlns:a16="http://schemas.microsoft.com/office/drawing/2014/main" xmlns="" id="{824FFE91-7776-4265-973E-BD90D9696855}"/>
              </a:ext>
            </a:extLst>
          </p:cNvPr>
          <p:cNvSpPr>
            <a:spLocks noChangeArrowheads="1"/>
          </p:cNvSpPr>
          <p:nvPr/>
        </p:nvSpPr>
        <p:spPr bwMode="auto">
          <a:xfrm>
            <a:off x="250825" y="1989138"/>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solidFill>
                  <a:schemeClr val="accent2"/>
                </a:solidFill>
              </a:rPr>
              <a:t>NOTA TÉCNICA Nº 5007/2016/COSAN/CGPAE/DIRAE </a:t>
            </a:r>
            <a:r>
              <a:rPr lang="pt-BR" altLang="pt-BR"/>
              <a:t>Assunto: Especificação de gêneros alimen2cios para o Programa Nacional de Alimentação Escolar – PNAE. </a:t>
            </a:r>
          </a:p>
        </p:txBody>
      </p:sp>
      <p:sp>
        <p:nvSpPr>
          <p:cNvPr id="44038" name="Retângulo 3">
            <a:extLst>
              <a:ext uri="{FF2B5EF4-FFF2-40B4-BE49-F238E27FC236}">
                <a16:creationId xmlns:a16="http://schemas.microsoft.com/office/drawing/2014/main" xmlns="" id="{F5C11A87-3B46-47BD-A216-DEE80121BEC2}"/>
              </a:ext>
            </a:extLst>
          </p:cNvPr>
          <p:cNvSpPr>
            <a:spLocks noChangeArrowheads="1"/>
          </p:cNvSpPr>
          <p:nvPr/>
        </p:nvSpPr>
        <p:spPr bwMode="auto">
          <a:xfrm>
            <a:off x="250825" y="2708275"/>
            <a:ext cx="8642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solidFill>
                  <a:schemeClr val="accent2"/>
                </a:solidFill>
              </a:rPr>
              <a:t>NOTA TÉCNICA Nº 5006/2016/COSAN/CGPAE/DIRAE </a:t>
            </a:r>
            <a:r>
              <a:rPr lang="pt-BR" altLang="pt-BR"/>
              <a:t>Assunto: Aquisição de água mineral envasada com recursos financeiros repassados pelo Fundo Nacional de Desenvolvimento da Educação (FNDE) no âmbito do Programa Nacional de Alimentação Escolar (PNAE). </a:t>
            </a:r>
          </a:p>
        </p:txBody>
      </p:sp>
      <p:sp>
        <p:nvSpPr>
          <p:cNvPr id="5" name="Retângulo 4">
            <a:extLst>
              <a:ext uri="{FF2B5EF4-FFF2-40B4-BE49-F238E27FC236}">
                <a16:creationId xmlns:a16="http://schemas.microsoft.com/office/drawing/2014/main" xmlns="" id="{7A753CB2-1679-4FE2-BED7-3CDB3BDB9269}"/>
              </a:ext>
            </a:extLst>
          </p:cNvPr>
          <p:cNvSpPr/>
          <p:nvPr/>
        </p:nvSpPr>
        <p:spPr>
          <a:xfrm>
            <a:off x="1692275" y="1268413"/>
            <a:ext cx="5040313" cy="523875"/>
          </a:xfrm>
          <a:prstGeom prst="rect">
            <a:avLst/>
          </a:prstGeom>
        </p:spPr>
        <p:txBody>
          <a:bodyPr>
            <a:spAutoFit/>
          </a:bodyPr>
          <a:lstStyle/>
          <a:p>
            <a:pPr algn="l">
              <a:defRPr/>
            </a:pPr>
            <a:r>
              <a:rPr lang="pt-BR" sz="2800" cap="small" dirty="0">
                <a:solidFill>
                  <a:srgbClr val="002060"/>
                </a:solidFill>
                <a:effectLst>
                  <a:outerShdw blurRad="38100" dist="38100" dir="2700000" algn="tl">
                    <a:srgbClr val="000000">
                      <a:alpha val="43137"/>
                    </a:srgbClr>
                  </a:outerShdw>
                </a:effectLst>
                <a:latin typeface="Arial" charset="0"/>
              </a:rPr>
              <a:t>Notas Técnicas </a:t>
            </a:r>
          </a:p>
        </p:txBody>
      </p:sp>
      <p:sp>
        <p:nvSpPr>
          <p:cNvPr id="44040" name="Retângulo 5">
            <a:extLst>
              <a:ext uri="{FF2B5EF4-FFF2-40B4-BE49-F238E27FC236}">
                <a16:creationId xmlns:a16="http://schemas.microsoft.com/office/drawing/2014/main" xmlns="" id="{5EB03693-D0DF-45E2-ADD5-A30898D3BA28}"/>
              </a:ext>
            </a:extLst>
          </p:cNvPr>
          <p:cNvSpPr>
            <a:spLocks noChangeArrowheads="1"/>
          </p:cNvSpPr>
          <p:nvPr/>
        </p:nvSpPr>
        <p:spPr bwMode="auto">
          <a:xfrm>
            <a:off x="250825" y="36258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solidFill>
                  <a:schemeClr val="accent2"/>
                </a:solidFill>
              </a:rPr>
              <a:t>NOTA TÉCNICA Nº 5004/2016/COSAN/CGPAE/DIRAE</a:t>
            </a:r>
          </a:p>
          <a:p>
            <a:pPr algn="just" eaLnBrk="1" hangingPunct="1"/>
            <a:r>
              <a:rPr lang="pt-BR" altLang="pt-BR"/>
              <a:t>Assunto: Aquisição de gêneros alimentícios diretamente da Agricultura Familiar</a:t>
            </a:r>
          </a:p>
        </p:txBody>
      </p:sp>
      <p:sp>
        <p:nvSpPr>
          <p:cNvPr id="44041" name="Retângulo 6">
            <a:extLst>
              <a:ext uri="{FF2B5EF4-FFF2-40B4-BE49-F238E27FC236}">
                <a16:creationId xmlns:a16="http://schemas.microsoft.com/office/drawing/2014/main" xmlns="" id="{467624A2-93B2-410C-9D2E-675F8222A68C}"/>
              </a:ext>
            </a:extLst>
          </p:cNvPr>
          <p:cNvSpPr>
            <a:spLocks noChangeArrowheads="1"/>
          </p:cNvSpPr>
          <p:nvPr/>
        </p:nvSpPr>
        <p:spPr bwMode="auto">
          <a:xfrm>
            <a:off x="250825" y="4275138"/>
            <a:ext cx="82819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solidFill>
                  <a:schemeClr val="accent2"/>
                </a:solidFill>
              </a:rPr>
              <a:t>NOTA TÉCNICA Nº 5006/2016/COSAN/CGPAE/DIRAE </a:t>
            </a:r>
          </a:p>
          <a:p>
            <a:pPr algn="just" eaLnBrk="1" hangingPunct="1"/>
            <a:r>
              <a:rPr lang="pt-BR" altLang="pt-BR"/>
              <a:t>Assunto: Aquisição de água mineral envasada com recursos financeiros repassados pelo Fundo Nacional de Desenvolvimento da Educação (FNDE) no âmbito do Programa Nacional de Alimentação Escolar (PNAE).</a:t>
            </a:r>
          </a:p>
        </p:txBody>
      </p:sp>
      <p:sp>
        <p:nvSpPr>
          <p:cNvPr id="44042" name="Retângulo 7">
            <a:extLst>
              <a:ext uri="{FF2B5EF4-FFF2-40B4-BE49-F238E27FC236}">
                <a16:creationId xmlns:a16="http://schemas.microsoft.com/office/drawing/2014/main" xmlns="" id="{C7F6378A-F768-4CF6-9DE8-AEB8E39BDD30}"/>
              </a:ext>
            </a:extLst>
          </p:cNvPr>
          <p:cNvSpPr>
            <a:spLocks noChangeArrowheads="1"/>
          </p:cNvSpPr>
          <p:nvPr/>
        </p:nvSpPr>
        <p:spPr bwMode="auto">
          <a:xfrm>
            <a:off x="250825" y="5354638"/>
            <a:ext cx="8281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solidFill>
                  <a:schemeClr val="accent2"/>
                </a:solidFill>
              </a:rPr>
              <a:t>NOTA TÉCNICA Nº 5002/2016/COSAN/CGPAE/DIRAE</a:t>
            </a:r>
          </a:p>
          <a:p>
            <a:pPr algn="just" eaLnBrk="1" hangingPunct="1"/>
            <a:r>
              <a:rPr lang="pt-BR" altLang="pt-BR"/>
              <a:t>Assunto: Controle de estoque de alimentos no PNAE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Imagem 4">
            <a:extLst>
              <a:ext uri="{FF2B5EF4-FFF2-40B4-BE49-F238E27FC236}">
                <a16:creationId xmlns:a16="http://schemas.microsoft.com/office/drawing/2014/main" xmlns="" id="{701B7A12-32A3-48C1-BACF-A7D5692D8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63">
            <a:extLst>
              <a:ext uri="{FF2B5EF4-FFF2-40B4-BE49-F238E27FC236}">
                <a16:creationId xmlns:a16="http://schemas.microsoft.com/office/drawing/2014/main" xmlns="" id="{31BEB8A0-91FF-455E-8704-D55CD884C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756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CaixaDeTexto 9">
            <a:extLst>
              <a:ext uri="{FF2B5EF4-FFF2-40B4-BE49-F238E27FC236}">
                <a16:creationId xmlns:a16="http://schemas.microsoft.com/office/drawing/2014/main" xmlns="" id="{30C4B665-4BEB-4458-860C-A7FA1A60BFF0}"/>
              </a:ext>
            </a:extLst>
          </p:cNvPr>
          <p:cNvSpPr txBox="1"/>
          <p:nvPr/>
        </p:nvSpPr>
        <p:spPr>
          <a:xfrm>
            <a:off x="250825" y="188913"/>
            <a:ext cx="911066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 PNAE - </a:t>
            </a:r>
          </a:p>
        </p:txBody>
      </p:sp>
      <p:sp>
        <p:nvSpPr>
          <p:cNvPr id="11" name="Retângulo 10">
            <a:extLst>
              <a:ext uri="{FF2B5EF4-FFF2-40B4-BE49-F238E27FC236}">
                <a16:creationId xmlns:a16="http://schemas.microsoft.com/office/drawing/2014/main" xmlns="" id="{1B2BED70-8CEF-4C0D-8ECC-AEF22F872ED7}"/>
              </a:ext>
            </a:extLst>
          </p:cNvPr>
          <p:cNvSpPr/>
          <p:nvPr/>
        </p:nvSpPr>
        <p:spPr>
          <a:xfrm>
            <a:off x="2195513" y="188913"/>
            <a:ext cx="4284662" cy="522287"/>
          </a:xfrm>
          <a:prstGeom prst="rect">
            <a:avLst/>
          </a:prstGeom>
        </p:spPr>
        <p:txBody>
          <a:bodyPr wrap="none">
            <a:spAutoFit/>
          </a:bodyPr>
          <a:lstStyle/>
          <a:p>
            <a:pPr>
              <a:defRPr/>
            </a:pPr>
            <a:r>
              <a:rPr lang="pt-BR" sz="2800" cap="small" dirty="0">
                <a:solidFill>
                  <a:srgbClr val="002060"/>
                </a:solidFill>
                <a:effectLst>
                  <a:outerShdw blurRad="38100" dist="38100" dir="2700000" algn="tl">
                    <a:srgbClr val="000000">
                      <a:alpha val="43137"/>
                    </a:srgbClr>
                  </a:outerShdw>
                </a:effectLst>
                <a:latin typeface="Arial" charset="0"/>
              </a:rPr>
              <a:t>comunicação - </a:t>
            </a:r>
            <a:r>
              <a:rPr lang="pt-BR" sz="2800" cap="small" dirty="0" err="1">
                <a:solidFill>
                  <a:srgbClr val="002060"/>
                </a:solidFill>
                <a:effectLst>
                  <a:outerShdw blurRad="38100" dist="38100" dir="2700000" algn="tl">
                    <a:srgbClr val="000000">
                      <a:alpha val="43137"/>
                    </a:srgbClr>
                  </a:outerShdw>
                </a:effectLst>
                <a:latin typeface="Arial" charset="0"/>
              </a:rPr>
              <a:t>informanutri</a:t>
            </a:r>
            <a:endParaRPr lang="pt-BR" sz="2800" dirty="0">
              <a:latin typeface="Arial" charset="0"/>
            </a:endParaRPr>
          </a:p>
        </p:txBody>
      </p:sp>
      <p:pic>
        <p:nvPicPr>
          <p:cNvPr id="45062" name="Picture 12">
            <a:extLst>
              <a:ext uri="{FF2B5EF4-FFF2-40B4-BE49-F238E27FC236}">
                <a16:creationId xmlns:a16="http://schemas.microsoft.com/office/drawing/2014/main" xmlns="" id="{4DE93087-4E20-4429-8E98-0935F48DB1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13" y="1047750"/>
            <a:ext cx="2184400" cy="28305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5063" name="Picture 13">
            <a:extLst>
              <a:ext uri="{FF2B5EF4-FFF2-40B4-BE49-F238E27FC236}">
                <a16:creationId xmlns:a16="http://schemas.microsoft.com/office/drawing/2014/main" xmlns="" id="{C60B1393-2A47-47E3-B828-5535C714A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1014413"/>
            <a:ext cx="2101850" cy="275748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5064" name="Picture 14">
            <a:extLst>
              <a:ext uri="{FF2B5EF4-FFF2-40B4-BE49-F238E27FC236}">
                <a16:creationId xmlns:a16="http://schemas.microsoft.com/office/drawing/2014/main" xmlns="" id="{C21465DE-533C-450F-8564-11E5FEA7D0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513" y="1047750"/>
            <a:ext cx="2039937" cy="26177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5065" name="Picture 15">
            <a:extLst>
              <a:ext uri="{FF2B5EF4-FFF2-40B4-BE49-F238E27FC236}">
                <a16:creationId xmlns:a16="http://schemas.microsoft.com/office/drawing/2014/main" xmlns="" id="{58A2CABE-4D87-4E19-BD51-3DEA75C96B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263" y="3941763"/>
            <a:ext cx="2174875" cy="28511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xmlns="" id="{C2144938-CE28-4FF3-8A62-E0A550319450}"/>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43EBE262-A53D-427C-AA15-5F89FF0D3A29}"/>
              </a:ext>
            </a:extLst>
          </p:cNvPr>
          <p:cNvSpPr txBox="1"/>
          <p:nvPr/>
        </p:nvSpPr>
        <p:spPr>
          <a:xfrm>
            <a:off x="250825" y="209550"/>
            <a:ext cx="364172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1. PNAE – Legislação</a:t>
            </a:r>
          </a:p>
        </p:txBody>
      </p:sp>
      <p:pic>
        <p:nvPicPr>
          <p:cNvPr id="7172" name="Imagem 4">
            <a:extLst>
              <a:ext uri="{FF2B5EF4-FFF2-40B4-BE49-F238E27FC236}">
                <a16:creationId xmlns:a16="http://schemas.microsoft.com/office/drawing/2014/main" xmlns="" id="{C43EDB67-D370-45B5-AA14-579C838E9C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a:extLst>
              <a:ext uri="{FF2B5EF4-FFF2-40B4-BE49-F238E27FC236}">
                <a16:creationId xmlns:a16="http://schemas.microsoft.com/office/drawing/2014/main" xmlns="" id="{F9819076-5EDB-462F-8195-2BBD24123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7174" name="Conector de seta reta 6">
            <a:extLst>
              <a:ext uri="{FF2B5EF4-FFF2-40B4-BE49-F238E27FC236}">
                <a16:creationId xmlns:a16="http://schemas.microsoft.com/office/drawing/2014/main" xmlns="" id="{F00AE955-F422-4E94-99C5-981DECF70272}"/>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5" name="Rectangle 1">
            <a:extLst>
              <a:ext uri="{FF2B5EF4-FFF2-40B4-BE49-F238E27FC236}">
                <a16:creationId xmlns:a16="http://schemas.microsoft.com/office/drawing/2014/main" xmlns="" id="{DA619288-8CC2-4F30-AE3B-D686F36B4059}"/>
              </a:ext>
            </a:extLst>
          </p:cNvPr>
          <p:cNvSpPr>
            <a:spLocks noChangeArrowheads="1"/>
          </p:cNvSpPr>
          <p:nvPr/>
        </p:nvSpPr>
        <p:spPr bwMode="auto">
          <a:xfrm>
            <a:off x="250825" y="841375"/>
            <a:ext cx="86423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a:r>
              <a:rPr lang="pt-BR" altLang="pt-BR" sz="2000">
                <a:solidFill>
                  <a:srgbClr val="000000"/>
                </a:solidFill>
              </a:rPr>
              <a:t>LEI Nº 11.947, DE 16 DE JUNHO DE 2009</a:t>
            </a:r>
          </a:p>
          <a:p>
            <a:pPr algn="just"/>
            <a:endParaRPr lang="pt-BR" altLang="pt-BR" sz="1600" b="0"/>
          </a:p>
          <a:p>
            <a:pPr algn="just"/>
            <a:r>
              <a:rPr lang="pt-BR" altLang="pt-BR" sz="2000" b="0">
                <a:solidFill>
                  <a:srgbClr val="000000"/>
                </a:solidFill>
              </a:rPr>
              <a:t>Art. 11. A responsabilidade técnica pela alimentação escolar nos Estados, no Distrito Federal, nos Municípios e nas escolas federais caberá ao nutricionista responsável, que deverá respeitar as diretrizes previstas nesta Lei e na legislação pertinente, no que couber, dentro das suas atribuições específicas.</a:t>
            </a:r>
          </a:p>
          <a:p>
            <a:pPr algn="just"/>
            <a:endParaRPr lang="pt-BR" altLang="pt-BR" sz="1600"/>
          </a:p>
          <a:p>
            <a:pPr algn="just"/>
            <a:endParaRPr lang="pt-BR" altLang="pt-BR" sz="1600"/>
          </a:p>
          <a:p>
            <a:pPr algn="just"/>
            <a:r>
              <a:rPr lang="pt-BR" altLang="pt-BR" sz="2000"/>
              <a:t>RESOLUÇÃO Nº 26, DE 17 DE JUNHO DE 2013</a:t>
            </a:r>
          </a:p>
          <a:p>
            <a:pPr algn="just"/>
            <a:endParaRPr lang="pt-BR" altLang="pt-BR" sz="1600"/>
          </a:p>
          <a:p>
            <a:pPr algn="just"/>
            <a:r>
              <a:rPr lang="pt-BR" altLang="pt-BR" sz="2000" b="0">
                <a:solidFill>
                  <a:srgbClr val="000000"/>
                </a:solidFill>
              </a:rPr>
              <a:t>Art. 12 A coordenação das ações de alimentação escolar, sob a responsabilidade dos Estados, do Distrito Federal e dos Municípios e das escolas federais, será realizada por nutricionista habilitado, que deverá assumir a responsabilidade técnica do Programa, respeitando as diretrizes previstas </a:t>
            </a:r>
            <a:r>
              <a:rPr lang="pt-BR" altLang="pt-BR" sz="2000" b="0"/>
              <a:t>na Lei nº 11.947/2009</a:t>
            </a:r>
            <a:r>
              <a:rPr lang="pt-BR" altLang="pt-BR" sz="2000" b="0">
                <a:solidFill>
                  <a:srgbClr val="000000"/>
                </a:solidFill>
              </a:rPr>
              <a:t> e em legislações específicas, dentro de suas atribuições.</a:t>
            </a:r>
          </a:p>
          <a:p>
            <a:pPr algn="just"/>
            <a:endParaRPr lang="pt-BR" altLang="pt-BR" sz="16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BFEF6C18-BB97-41ED-8DD6-56FE457E8015}"/>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5. PNAE </a:t>
            </a:r>
          </a:p>
        </p:txBody>
      </p:sp>
      <p:pic>
        <p:nvPicPr>
          <p:cNvPr id="46083" name="Imagem 5">
            <a:extLst>
              <a:ext uri="{FF2B5EF4-FFF2-40B4-BE49-F238E27FC236}">
                <a16:creationId xmlns:a16="http://schemas.microsoft.com/office/drawing/2014/main" xmlns="" id="{90802D90-6A5F-4578-BA7F-294E00732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a:extLst>
              <a:ext uri="{FF2B5EF4-FFF2-40B4-BE49-F238E27FC236}">
                <a16:creationId xmlns:a16="http://schemas.microsoft.com/office/drawing/2014/main" xmlns="" id="{227829AE-D919-4C89-B577-E08CBF2E0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5" name="CaixaDeTexto 2">
            <a:extLst>
              <a:ext uri="{FF2B5EF4-FFF2-40B4-BE49-F238E27FC236}">
                <a16:creationId xmlns:a16="http://schemas.microsoft.com/office/drawing/2014/main" xmlns="" id="{6287AE46-25CE-469F-B2B1-E19BA4EBDE9F}"/>
              </a:ext>
            </a:extLst>
          </p:cNvPr>
          <p:cNvSpPr txBox="1">
            <a:spLocks noChangeArrowheads="1"/>
          </p:cNvSpPr>
          <p:nvPr/>
        </p:nvSpPr>
        <p:spPr bwMode="auto">
          <a:xfrm>
            <a:off x="2000250" y="3068638"/>
            <a:ext cx="4371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4800"/>
              <a:t>AGENDA 2018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4571D1EA-18CA-40CF-8517-2AF2F1F3760C}"/>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5. PNAE </a:t>
            </a:r>
          </a:p>
        </p:txBody>
      </p:sp>
      <p:pic>
        <p:nvPicPr>
          <p:cNvPr id="47107" name="Imagem 5">
            <a:extLst>
              <a:ext uri="{FF2B5EF4-FFF2-40B4-BE49-F238E27FC236}">
                <a16:creationId xmlns:a16="http://schemas.microsoft.com/office/drawing/2014/main" xmlns="" id="{D4B1705B-D3B3-4F4F-8D6E-34C0CEC728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a:extLst>
              <a:ext uri="{FF2B5EF4-FFF2-40B4-BE49-F238E27FC236}">
                <a16:creationId xmlns:a16="http://schemas.microsoft.com/office/drawing/2014/main" xmlns="" id="{7CF4C744-D05E-494F-BE08-E01A0B2AB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7109" name="Picture 2">
            <a:extLst>
              <a:ext uri="{FF2B5EF4-FFF2-40B4-BE49-F238E27FC236}">
                <a16:creationId xmlns:a16="http://schemas.microsoft.com/office/drawing/2014/main" xmlns="" id="{995F5BD4-1BFB-4606-A411-2414F472F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1206500"/>
            <a:ext cx="2286000" cy="32258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7110" name="Picture 3">
            <a:extLst>
              <a:ext uri="{FF2B5EF4-FFF2-40B4-BE49-F238E27FC236}">
                <a16:creationId xmlns:a16="http://schemas.microsoft.com/office/drawing/2014/main" xmlns="" id="{47FF6C09-0CB3-48C2-A5F7-A86138E38A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600" y="1241425"/>
            <a:ext cx="2159000" cy="28654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7111" name="Picture 4">
            <a:extLst>
              <a:ext uri="{FF2B5EF4-FFF2-40B4-BE49-F238E27FC236}">
                <a16:creationId xmlns:a16="http://schemas.microsoft.com/office/drawing/2014/main" xmlns="" id="{87964010-05C0-4AD7-AA04-16351C7A13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219575"/>
            <a:ext cx="3424238" cy="250507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7112" name="Picture 5">
            <a:extLst>
              <a:ext uri="{FF2B5EF4-FFF2-40B4-BE49-F238E27FC236}">
                <a16:creationId xmlns:a16="http://schemas.microsoft.com/office/drawing/2014/main" xmlns="" id="{C5B14008-B576-4B2B-BDF8-BC55835525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206500"/>
            <a:ext cx="2271712" cy="31861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7113" name="Picture 6">
            <a:extLst>
              <a:ext uri="{FF2B5EF4-FFF2-40B4-BE49-F238E27FC236}">
                <a16:creationId xmlns:a16="http://schemas.microsoft.com/office/drawing/2014/main" xmlns="" id="{9BADC016-A9E3-4BB1-8DFC-3178DBCD3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4432300"/>
            <a:ext cx="4700587" cy="23637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D834997D-7B1C-45DF-BFC3-7E44D3F80F40}"/>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5. PNAE </a:t>
            </a:r>
          </a:p>
        </p:txBody>
      </p:sp>
      <p:pic>
        <p:nvPicPr>
          <p:cNvPr id="48131" name="Imagem 5">
            <a:extLst>
              <a:ext uri="{FF2B5EF4-FFF2-40B4-BE49-F238E27FC236}">
                <a16:creationId xmlns:a16="http://schemas.microsoft.com/office/drawing/2014/main" xmlns="" id="{372D69C7-3380-4015-9913-9E87965746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a:extLst>
              <a:ext uri="{FF2B5EF4-FFF2-40B4-BE49-F238E27FC236}">
                <a16:creationId xmlns:a16="http://schemas.microsoft.com/office/drawing/2014/main" xmlns="" id="{48116D0C-7BDB-4266-B76A-D254326DA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CaixaDeTexto 1">
            <a:extLst>
              <a:ext uri="{FF2B5EF4-FFF2-40B4-BE49-F238E27FC236}">
                <a16:creationId xmlns:a16="http://schemas.microsoft.com/office/drawing/2014/main" xmlns="" id="{C546D154-E412-47CE-85A4-6240CA68DFA4}"/>
              </a:ext>
            </a:extLst>
          </p:cNvPr>
          <p:cNvSpPr txBox="1"/>
          <p:nvPr/>
        </p:nvSpPr>
        <p:spPr>
          <a:xfrm>
            <a:off x="668338" y="1268413"/>
            <a:ext cx="7920037" cy="4616450"/>
          </a:xfrm>
          <a:prstGeom prst="rect">
            <a:avLst/>
          </a:prstGeom>
          <a:noFill/>
        </p:spPr>
        <p:txBody>
          <a:bodyPr>
            <a:spAutoFit/>
          </a:bodyPr>
          <a:lstStyle/>
          <a:p>
            <a:pPr marL="285750" indent="-285750" algn="just">
              <a:buFont typeface="Arial" panose="020B0604020202020204" pitchFamily="34" charset="0"/>
              <a:buChar char="•"/>
              <a:defRPr/>
            </a:pPr>
            <a:r>
              <a:rPr lang="pt-BR" dirty="0">
                <a:latin typeface="Arial" charset="0"/>
              </a:rPr>
              <a:t>Revisão dos parâmetros de aquisição e oferta - Considerando o cenário epidemiológico da população brasileira, as inovações mencionadas e os compromissos assumidos, ocorridas nos anos posteriores à publicação da Resolução CD/FNDE nº 26/2013, a Coordenação de Segurança Alimentar e Nutricional – COSAN, da Coordenação Geral do PNAE – CGPAE, propôs a revisão desta Resolução, nos aspectos de alimentação e nutrição, visando a alinhar o normativo às recomendações mais atualizadas de promoção da saúde.</a:t>
            </a:r>
          </a:p>
          <a:p>
            <a:pPr marL="742950" lvl="1" indent="-285750" algn="just">
              <a:buFontTx/>
              <a:buChar char="-"/>
              <a:defRPr/>
            </a:pPr>
            <a:r>
              <a:rPr lang="pt-BR" dirty="0">
                <a:latin typeface="Arial" charset="0"/>
              </a:rPr>
              <a:t>Guia Alimentar para a População Brasileira (MS, 2014);</a:t>
            </a:r>
          </a:p>
          <a:p>
            <a:pPr marL="742950" lvl="1" indent="-285750" algn="just">
              <a:buFontTx/>
              <a:buChar char="-"/>
              <a:defRPr/>
            </a:pPr>
            <a:r>
              <a:rPr lang="pt-BR" dirty="0">
                <a:latin typeface="Arial" charset="0"/>
              </a:rPr>
              <a:t>Plano de Ação para a Prevenção da Obesidade em Crianças e Adolescentes (Organização Pan-Americana, 2014);</a:t>
            </a:r>
          </a:p>
          <a:p>
            <a:pPr marL="742950" lvl="1" indent="-285750" algn="just">
              <a:buFontTx/>
              <a:buChar char="-"/>
              <a:defRPr/>
            </a:pPr>
            <a:r>
              <a:rPr lang="pt-BR" dirty="0">
                <a:latin typeface="Arial" charset="0"/>
              </a:rPr>
              <a:t>Modelo de Perfil Nutricional (Organização Pan-Americana, 2016). </a:t>
            </a:r>
          </a:p>
          <a:p>
            <a:pPr algn="just">
              <a:defRPr/>
            </a:pPr>
            <a:endParaRPr lang="pt-BR" dirty="0">
              <a:latin typeface="Arial" charset="0"/>
            </a:endParaRPr>
          </a:p>
          <a:p>
            <a:pPr marL="742950" lvl="1" indent="-285750" algn="just">
              <a:buFontTx/>
              <a:buChar char="-"/>
              <a:defRPr/>
            </a:pPr>
            <a:r>
              <a:rPr lang="pt-BR" dirty="0">
                <a:latin typeface="Arial" charset="0"/>
              </a:rPr>
              <a:t>Revisão dos parâmetros de referencias de energia, macro e micronutrientes</a:t>
            </a:r>
          </a:p>
          <a:p>
            <a:pPr algn="just">
              <a:defRPr/>
            </a:pPr>
            <a:endParaRPr lang="pt-BR" dirty="0">
              <a:latin typeface="Arial" charset="0"/>
            </a:endParaRPr>
          </a:p>
          <a:p>
            <a:pPr algn="just">
              <a:defRPr/>
            </a:pPr>
            <a:endParaRPr lang="pt-BR" dirty="0">
              <a:latin typeface="Arial" charset="0"/>
            </a:endParaRPr>
          </a:p>
          <a:p>
            <a:pPr algn="just">
              <a:defRPr/>
            </a:pPr>
            <a:r>
              <a:rPr lang="pt-BR" dirty="0">
                <a:latin typeface="Arial" charset="0"/>
              </a:rPr>
              <a:t>Situação: Tramitação jurídica no FNDE com posterior envio para o Conselho Deliberativo do FNDE</a:t>
            </a:r>
          </a:p>
          <a:p>
            <a:pPr algn="just">
              <a:defRPr/>
            </a:pPr>
            <a:endParaRPr lang="pt-BR" dirty="0">
              <a:latin typeface="Arial" charset="0"/>
            </a:endParaRPr>
          </a:p>
          <a:p>
            <a:pPr marL="285750" indent="-285750" algn="just">
              <a:buFont typeface="Arial" panose="020B0604020202020204" pitchFamily="34" charset="0"/>
              <a:buChar char="•"/>
              <a:defRPr/>
            </a:pPr>
            <a:r>
              <a:rPr lang="pt-BR" dirty="0">
                <a:latin typeface="Arial" charset="0"/>
              </a:rPr>
              <a:t>Pesquisa Nacional de Cardápios das creches do PNAE</a:t>
            </a:r>
          </a:p>
          <a:p>
            <a:pPr algn="just">
              <a:defRPr/>
            </a:pPr>
            <a:r>
              <a:rPr lang="pt-BR" dirty="0">
                <a:latin typeface="Arial" charset="0"/>
              </a:rPr>
              <a:t>	- Avaliar os cardápios planejados para creches atendidas (Não fiscalizatório);</a:t>
            </a:r>
          </a:p>
          <a:p>
            <a:pPr lvl="1" algn="just">
              <a:defRPr/>
            </a:pPr>
            <a:endParaRPr lang="pt-BR" dirty="0">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80655090-328D-4CB5-BF43-407FE9FF39EC}"/>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Alimentação Saudável no ambiente escolar</a:t>
            </a:r>
          </a:p>
        </p:txBody>
      </p:sp>
      <p:pic>
        <p:nvPicPr>
          <p:cNvPr id="49155" name="Imagem 5">
            <a:extLst>
              <a:ext uri="{FF2B5EF4-FFF2-40B4-BE49-F238E27FC236}">
                <a16:creationId xmlns:a16="http://schemas.microsoft.com/office/drawing/2014/main" xmlns="" id="{9C1E3FF3-90CF-4164-A792-E03B3AE13C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a:extLst>
              <a:ext uri="{FF2B5EF4-FFF2-40B4-BE49-F238E27FC236}">
                <a16:creationId xmlns:a16="http://schemas.microsoft.com/office/drawing/2014/main" xmlns="" id="{345D3B72-B941-45D0-8FA5-2877E40B4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Retângulo 1">
            <a:extLst>
              <a:ext uri="{FF2B5EF4-FFF2-40B4-BE49-F238E27FC236}">
                <a16:creationId xmlns:a16="http://schemas.microsoft.com/office/drawing/2014/main" xmlns="" id="{1A8A0DFB-0B0B-48F8-928E-BB1F95400D48}"/>
              </a:ext>
            </a:extLst>
          </p:cNvPr>
          <p:cNvSpPr>
            <a:spLocks noChangeArrowheads="1"/>
          </p:cNvSpPr>
          <p:nvPr/>
        </p:nvSpPr>
        <p:spPr bwMode="auto">
          <a:xfrm>
            <a:off x="250825" y="1677988"/>
            <a:ext cx="82819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spcBef>
                <a:spcPts val="600"/>
              </a:spcBef>
              <a:buFont typeface="Wingdings" panose="05000000000000000000" pitchFamily="2" charset="2"/>
              <a:buChar char="ü"/>
            </a:pPr>
            <a:r>
              <a:rPr lang="pt-BR" altLang="pt-BR">
                <a:solidFill>
                  <a:srgbClr val="000000"/>
                </a:solidFill>
              </a:rPr>
              <a:t>Os livros didáticos voltados aos anos iniciais do ensino fundamental (1º ao 5º anos) das escolas públicas, distribuídos pelo FNDE no ano de 2015, foram enviados com as 10 lições em alimentação saudável. </a:t>
            </a:r>
          </a:p>
          <a:p>
            <a:pPr algn="just" eaLnBrk="1" hangingPunct="1">
              <a:spcBef>
                <a:spcPts val="600"/>
              </a:spcBef>
              <a:buFont typeface="Wingdings" panose="05000000000000000000" pitchFamily="2" charset="2"/>
              <a:buChar char="ü"/>
            </a:pPr>
            <a:r>
              <a:rPr lang="pt-BR" altLang="pt-BR">
                <a:solidFill>
                  <a:srgbClr val="000000"/>
                </a:solidFill>
              </a:rPr>
              <a:t>Em 2017, foi  ampliado para as séries finais do Ensino Fundamental </a:t>
            </a:r>
          </a:p>
        </p:txBody>
      </p:sp>
      <p:pic>
        <p:nvPicPr>
          <p:cNvPr id="49158" name="Picture 3">
            <a:extLst>
              <a:ext uri="{FF2B5EF4-FFF2-40B4-BE49-F238E27FC236}">
                <a16:creationId xmlns:a16="http://schemas.microsoft.com/office/drawing/2014/main" xmlns="" id="{757BFA0F-5EE0-45E9-8966-D1538014B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060700"/>
            <a:ext cx="4486275" cy="324802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9159" name="Picture 4">
            <a:extLst>
              <a:ext uri="{FF2B5EF4-FFF2-40B4-BE49-F238E27FC236}">
                <a16:creationId xmlns:a16="http://schemas.microsoft.com/office/drawing/2014/main" xmlns="" id="{21A8F392-B7A5-4950-B3AC-504F20F60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3789363"/>
            <a:ext cx="3867150" cy="216058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68D8B6BD-8807-44F1-9C7C-B78AC6356DB8}"/>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Alimentação Saudável no ambiente escolar</a:t>
            </a:r>
          </a:p>
        </p:txBody>
      </p:sp>
      <p:pic>
        <p:nvPicPr>
          <p:cNvPr id="50179" name="Imagem 5">
            <a:extLst>
              <a:ext uri="{FF2B5EF4-FFF2-40B4-BE49-F238E27FC236}">
                <a16:creationId xmlns:a16="http://schemas.microsoft.com/office/drawing/2014/main" xmlns="" id="{8B2556BD-F601-435E-88D0-72396619CD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7">
            <a:extLst>
              <a:ext uri="{FF2B5EF4-FFF2-40B4-BE49-F238E27FC236}">
                <a16:creationId xmlns:a16="http://schemas.microsoft.com/office/drawing/2014/main" xmlns="" id="{E03D9718-44CB-49F0-A9ED-71639CD8B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1" name="Retângulo 1">
            <a:extLst>
              <a:ext uri="{FF2B5EF4-FFF2-40B4-BE49-F238E27FC236}">
                <a16:creationId xmlns:a16="http://schemas.microsoft.com/office/drawing/2014/main" xmlns="" id="{00C5BB20-13EE-496C-948B-87F5FE12856D}"/>
              </a:ext>
            </a:extLst>
          </p:cNvPr>
          <p:cNvSpPr>
            <a:spLocks noChangeArrowheads="1"/>
          </p:cNvSpPr>
          <p:nvPr/>
        </p:nvSpPr>
        <p:spPr bwMode="auto">
          <a:xfrm>
            <a:off x="590550" y="1498600"/>
            <a:ext cx="793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pt-BR" altLang="en-US" sz="2000">
                <a:latin typeface="Calibri" panose="020F0502020204030204" pitchFamily="34" charset="0"/>
                <a:cs typeface="Arial" panose="020B0604020202020204" pitchFamily="34" charset="0"/>
              </a:rPr>
              <a:t>Quarta capa dos livros didáticos distribuídos nas escolas públicas</a:t>
            </a:r>
          </a:p>
        </p:txBody>
      </p:sp>
      <p:graphicFrame>
        <p:nvGraphicFramePr>
          <p:cNvPr id="10" name="Diagrama 9">
            <a:extLst>
              <a:ext uri="{FF2B5EF4-FFF2-40B4-BE49-F238E27FC236}">
                <a16:creationId xmlns:a16="http://schemas.microsoft.com/office/drawing/2014/main" xmlns="" id="{4DBF0314-C2A1-454C-802B-F9E205A6B932}"/>
              </a:ext>
            </a:extLst>
          </p:cNvPr>
          <p:cNvGraphicFramePr/>
          <p:nvPr/>
        </p:nvGraphicFramePr>
        <p:xfrm>
          <a:off x="163574" y="2348865"/>
          <a:ext cx="8785100"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088BA987-C5E6-40E3-A057-A3C4566A56F2}"/>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1203" name="Imagem 5">
            <a:extLst>
              <a:ext uri="{FF2B5EF4-FFF2-40B4-BE49-F238E27FC236}">
                <a16:creationId xmlns:a16="http://schemas.microsoft.com/office/drawing/2014/main" xmlns="" id="{3274286B-06B0-4D3B-A956-BDFE3B58F0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a:extLst>
              <a:ext uri="{FF2B5EF4-FFF2-40B4-BE49-F238E27FC236}">
                <a16:creationId xmlns:a16="http://schemas.microsoft.com/office/drawing/2014/main" xmlns="" id="{E69F1311-FCD1-4991-BE97-E642535E9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tângulo 1">
            <a:extLst>
              <a:ext uri="{FF2B5EF4-FFF2-40B4-BE49-F238E27FC236}">
                <a16:creationId xmlns:a16="http://schemas.microsoft.com/office/drawing/2014/main" xmlns="" id="{455498AF-3E91-4AB1-8207-1E68CDA557F6}"/>
              </a:ext>
            </a:extLst>
          </p:cNvPr>
          <p:cNvSpPr>
            <a:spLocks noChangeArrowheads="1"/>
          </p:cNvSpPr>
          <p:nvPr/>
        </p:nvSpPr>
        <p:spPr bwMode="auto">
          <a:xfrm>
            <a:off x="755650" y="1527175"/>
            <a:ext cx="7704138"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t>	</a:t>
            </a:r>
            <a:r>
              <a:rPr lang="pt-BR" altLang="pt-BR" sz="1600"/>
              <a:t>EDITAL DE CONVOCAÇÃO 04/2015 – CGPLI  PNLD 2018 </a:t>
            </a:r>
          </a:p>
          <a:p>
            <a:pPr algn="just" eaLnBrk="1" hangingPunct="1"/>
            <a:r>
              <a:rPr lang="pt-BR" altLang="pt-BR" sz="1600"/>
              <a:t>			ANEXO III </a:t>
            </a:r>
          </a:p>
          <a:p>
            <a:pPr algn="just" eaLnBrk="1" hangingPunct="1"/>
            <a:endParaRPr lang="pt-BR" altLang="pt-BR" sz="1600"/>
          </a:p>
          <a:p>
            <a:pPr algn="just" eaLnBrk="1" hangingPunct="1"/>
            <a:r>
              <a:rPr lang="pt-BR" altLang="pt-BR" sz="1600"/>
              <a:t>PRINCÍPIOS E CRITÉRIOS PARA A AVALIAÇÃO DE OBRAS DIDÁTICAS DESTINADAS AO ENSINO MÉDIO </a:t>
            </a:r>
          </a:p>
          <a:p>
            <a:pPr algn="just" eaLnBrk="1" hangingPunct="1"/>
            <a:endParaRPr lang="pt-BR" altLang="pt-BR" sz="1600"/>
          </a:p>
          <a:p>
            <a:pPr algn="just" eaLnBrk="1" hangingPunct="1"/>
            <a:r>
              <a:rPr lang="pt-BR" altLang="pt-BR" sz="1600"/>
              <a:t>			PRINCÍPIOS</a:t>
            </a:r>
          </a:p>
          <a:p>
            <a:pPr algn="just" eaLnBrk="1" hangingPunct="1"/>
            <a:r>
              <a:rPr lang="pt-BR" altLang="pt-BR" sz="1600"/>
              <a:t>Em consonância com a perspectiva apontada, mudanças vêm se impondo, nas diversas formas de acesso ao ensino superior, no sentido de estabelecer os eixos cognitivos comuns a todas as áreas:</a:t>
            </a:r>
          </a:p>
          <a:p>
            <a:pPr algn="just" eaLnBrk="1" hangingPunct="1"/>
            <a:r>
              <a:rPr lang="pt-BR" altLang="pt-BR" sz="1600"/>
              <a:t>e. a elaboração de propostas de intervenção na realidade, tendo por base os conhecimentos desenvolvidos na escola e o respeito aos valores humanos, levando em consideração a diversidade sociocultural. Por exemplo, </a:t>
            </a:r>
            <a:r>
              <a:rPr lang="pt-BR" altLang="pt-BR" sz="1600">
                <a:solidFill>
                  <a:srgbClr val="0000CC"/>
                </a:solidFill>
              </a:rPr>
              <a:t>devem ser abordadas atividades e propostas temáticas voltadas para a valorização dos cuidados com a alimentação saudável relacionada à promoção de debates sobre a qualidade de vida e a saúde no contexto do Programa Nacional de Alimentação Escolar – PNAE.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11DBBB05-6999-4E1A-8CEB-424110B484CB}"/>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2227" name="Imagem 5">
            <a:extLst>
              <a:ext uri="{FF2B5EF4-FFF2-40B4-BE49-F238E27FC236}">
                <a16:creationId xmlns:a16="http://schemas.microsoft.com/office/drawing/2014/main" xmlns="" id="{A0480E05-3EE3-4543-96E8-B6683B759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7">
            <a:extLst>
              <a:ext uri="{FF2B5EF4-FFF2-40B4-BE49-F238E27FC236}">
                <a16:creationId xmlns:a16="http://schemas.microsoft.com/office/drawing/2014/main" xmlns="" id="{16505A7C-1D46-41BB-B446-09086121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2229" name="Picture 2">
            <a:extLst>
              <a:ext uri="{FF2B5EF4-FFF2-40B4-BE49-F238E27FC236}">
                <a16:creationId xmlns:a16="http://schemas.microsoft.com/office/drawing/2014/main" xmlns="" id="{12A6653D-C997-487A-B1BA-A73879167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81113"/>
            <a:ext cx="3960813" cy="46688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2230" name="Retângulo 1">
            <a:extLst>
              <a:ext uri="{FF2B5EF4-FFF2-40B4-BE49-F238E27FC236}">
                <a16:creationId xmlns:a16="http://schemas.microsoft.com/office/drawing/2014/main" xmlns="" id="{F45917D9-DA7D-41F5-B401-75D9FB55003C}"/>
              </a:ext>
            </a:extLst>
          </p:cNvPr>
          <p:cNvSpPr>
            <a:spLocks noChangeArrowheads="1"/>
          </p:cNvSpPr>
          <p:nvPr/>
        </p:nvSpPr>
        <p:spPr bwMode="auto">
          <a:xfrm>
            <a:off x="4556125" y="1628775"/>
            <a:ext cx="43370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dirty="0">
                <a:solidFill>
                  <a:srgbClr val="000000"/>
                </a:solidFill>
              </a:rPr>
              <a:t>Em 2017 foram elaborados com a parceria do MS, de universidades(UNIRIO, UFRJ E UERJ)  e do movimento “Comer pra Que” as capas para o Ensino Médio que foram distribuídos em 2018</a:t>
            </a:r>
          </a:p>
          <a:p>
            <a:pPr algn="just" eaLnBrk="1" hangingPunct="1"/>
            <a:endParaRPr lang="pt-BR" altLang="pt-BR" dirty="0">
              <a:solidFill>
                <a:srgbClr val="000000"/>
              </a:solidFill>
            </a:endParaRPr>
          </a:p>
          <a:p>
            <a:pPr algn="just" eaLnBrk="1" hangingPunct="1"/>
            <a:endParaRPr lang="pt-BR" altLang="pt-BR" dirty="0">
              <a:solidFill>
                <a:srgbClr val="000000"/>
              </a:solidFill>
            </a:endParaRPr>
          </a:p>
          <a:p>
            <a:pPr algn="just" eaLnBrk="1" hangingPunct="1"/>
            <a:endParaRPr lang="pt-BR" altLang="pt-BR" dirty="0">
              <a:solidFill>
                <a:srgbClr val="000000"/>
              </a:solidFill>
            </a:endParaRPr>
          </a:p>
          <a:p>
            <a:pPr algn="just" eaLnBrk="1" hangingPunct="1"/>
            <a:endParaRPr lang="pt-BR" altLang="pt-BR" dirty="0">
              <a:solidFill>
                <a:srgbClr val="000000"/>
              </a:solidFill>
            </a:endParaRPr>
          </a:p>
          <a:p>
            <a:pPr algn="just" eaLnBrk="1" hangingPunct="1"/>
            <a:r>
              <a:rPr lang="pt-BR" altLang="pt-BR" dirty="0"/>
              <a:t>Cada componente curricular estará vinculado a um tema referente ao ato de comer, tendo como proposta promover reflexões, potencializar diálogos e entrelaçar ideias, engajando a juventude, educadores e toda a comunidade escolar nas questões contemporâneas do comer.</a:t>
            </a:r>
          </a:p>
        </p:txBody>
      </p:sp>
      <p:sp>
        <p:nvSpPr>
          <p:cNvPr id="52231" name="CaixaDeTexto 1">
            <a:extLst>
              <a:ext uri="{FF2B5EF4-FFF2-40B4-BE49-F238E27FC236}">
                <a16:creationId xmlns:a16="http://schemas.microsoft.com/office/drawing/2014/main" xmlns="" id="{A1D4C376-132A-472D-BD5C-42C15098546A}"/>
              </a:ext>
            </a:extLst>
          </p:cNvPr>
          <p:cNvSpPr txBox="1">
            <a:spLocks noChangeArrowheads="1"/>
          </p:cNvSpPr>
          <p:nvPr/>
        </p:nvSpPr>
        <p:spPr bwMode="auto">
          <a:xfrm>
            <a:off x="250825" y="6051550"/>
            <a:ext cx="396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História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AEAA5DFB-1350-4EC7-8A47-58E4743D1641}"/>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3251" name="Imagem 5">
            <a:extLst>
              <a:ext uri="{FF2B5EF4-FFF2-40B4-BE49-F238E27FC236}">
                <a16:creationId xmlns:a16="http://schemas.microsoft.com/office/drawing/2014/main" xmlns="" id="{A30E15D9-F00C-451C-8CE8-55C1DC6AB7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7">
            <a:extLst>
              <a:ext uri="{FF2B5EF4-FFF2-40B4-BE49-F238E27FC236}">
                <a16:creationId xmlns:a16="http://schemas.microsoft.com/office/drawing/2014/main" xmlns="" id="{3E094AFC-0315-4C3E-9BAB-6FE11669F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3253" name="Picture 4">
            <a:extLst>
              <a:ext uri="{FF2B5EF4-FFF2-40B4-BE49-F238E27FC236}">
                <a16:creationId xmlns:a16="http://schemas.microsoft.com/office/drawing/2014/main" xmlns="" id="{B45D7F73-675F-4571-8106-159A3C849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47775"/>
            <a:ext cx="36004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3">
            <a:extLst>
              <a:ext uri="{FF2B5EF4-FFF2-40B4-BE49-F238E27FC236}">
                <a16:creationId xmlns:a16="http://schemas.microsoft.com/office/drawing/2014/main" xmlns="" id="{584AC75D-1D5D-4E82-A8F1-E190B072F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75" y="1247775"/>
            <a:ext cx="3495675"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CaixaDeTexto 1">
            <a:extLst>
              <a:ext uri="{FF2B5EF4-FFF2-40B4-BE49-F238E27FC236}">
                <a16:creationId xmlns:a16="http://schemas.microsoft.com/office/drawing/2014/main" xmlns="" id="{D89C0BFF-614E-4420-B66D-48F10F4738E8}"/>
              </a:ext>
            </a:extLst>
          </p:cNvPr>
          <p:cNvSpPr txBox="1">
            <a:spLocks noChangeArrowheads="1"/>
          </p:cNvSpPr>
          <p:nvPr/>
        </p:nvSpPr>
        <p:spPr bwMode="auto">
          <a:xfrm>
            <a:off x="250825" y="5949950"/>
            <a:ext cx="3600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Filosofia</a:t>
            </a:r>
          </a:p>
        </p:txBody>
      </p:sp>
      <p:sp>
        <p:nvSpPr>
          <p:cNvPr id="53256" name="CaixaDeTexto 2">
            <a:extLst>
              <a:ext uri="{FF2B5EF4-FFF2-40B4-BE49-F238E27FC236}">
                <a16:creationId xmlns:a16="http://schemas.microsoft.com/office/drawing/2014/main" xmlns="" id="{68B51EF0-DBDA-43FA-A317-D22CD93C9B52}"/>
              </a:ext>
            </a:extLst>
          </p:cNvPr>
          <p:cNvSpPr txBox="1">
            <a:spLocks noChangeArrowheads="1"/>
          </p:cNvSpPr>
          <p:nvPr/>
        </p:nvSpPr>
        <p:spPr bwMode="auto">
          <a:xfrm>
            <a:off x="4932363" y="5589588"/>
            <a:ext cx="341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Geografia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C2728DC2-5094-47FC-90F7-2D0EDA3063EC}"/>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4275" name="Imagem 5">
            <a:extLst>
              <a:ext uri="{FF2B5EF4-FFF2-40B4-BE49-F238E27FC236}">
                <a16:creationId xmlns:a16="http://schemas.microsoft.com/office/drawing/2014/main" xmlns="" id="{EA42A95C-87BE-487D-8A10-4DA51FBB88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a:extLst>
              <a:ext uri="{FF2B5EF4-FFF2-40B4-BE49-F238E27FC236}">
                <a16:creationId xmlns:a16="http://schemas.microsoft.com/office/drawing/2014/main" xmlns="" id="{442A5EE6-561B-4E2B-AF3C-966103B31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4277" name="Picture 2">
            <a:extLst>
              <a:ext uri="{FF2B5EF4-FFF2-40B4-BE49-F238E27FC236}">
                <a16:creationId xmlns:a16="http://schemas.microsoft.com/office/drawing/2014/main" xmlns="" id="{02510BA6-5BBB-4038-A81F-3C9ED2CB3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81113"/>
            <a:ext cx="347503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a:extLst>
              <a:ext uri="{FF2B5EF4-FFF2-40B4-BE49-F238E27FC236}">
                <a16:creationId xmlns:a16="http://schemas.microsoft.com/office/drawing/2014/main" xmlns="" id="{740036E6-251C-458C-9D73-0C8B3975E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257300"/>
            <a:ext cx="3476625"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CaixaDeTexto 2">
            <a:extLst>
              <a:ext uri="{FF2B5EF4-FFF2-40B4-BE49-F238E27FC236}">
                <a16:creationId xmlns:a16="http://schemas.microsoft.com/office/drawing/2014/main" xmlns="" id="{B4E87DFF-25B8-4A98-9E57-EC218E75DE94}"/>
              </a:ext>
            </a:extLst>
          </p:cNvPr>
          <p:cNvSpPr txBox="1">
            <a:spLocks noChangeArrowheads="1"/>
          </p:cNvSpPr>
          <p:nvPr/>
        </p:nvSpPr>
        <p:spPr bwMode="auto">
          <a:xfrm>
            <a:off x="611188" y="6308725"/>
            <a:ext cx="3475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Línguas estrangeiras</a:t>
            </a:r>
          </a:p>
        </p:txBody>
      </p:sp>
      <p:sp>
        <p:nvSpPr>
          <p:cNvPr id="54280" name="CaixaDeTexto 4">
            <a:extLst>
              <a:ext uri="{FF2B5EF4-FFF2-40B4-BE49-F238E27FC236}">
                <a16:creationId xmlns:a16="http://schemas.microsoft.com/office/drawing/2014/main" xmlns="" id="{3542BCEC-FCC8-431D-9510-1B693FCB88A1}"/>
              </a:ext>
            </a:extLst>
          </p:cNvPr>
          <p:cNvSpPr txBox="1">
            <a:spLocks noChangeArrowheads="1"/>
          </p:cNvSpPr>
          <p:nvPr/>
        </p:nvSpPr>
        <p:spPr bwMode="auto">
          <a:xfrm>
            <a:off x="5018088" y="5773738"/>
            <a:ext cx="38750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Sociologia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C4BE18EF-DAC4-4214-A41A-40A602AE450F}"/>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5299" name="Imagem 5">
            <a:extLst>
              <a:ext uri="{FF2B5EF4-FFF2-40B4-BE49-F238E27FC236}">
                <a16:creationId xmlns:a16="http://schemas.microsoft.com/office/drawing/2014/main" xmlns="" id="{D0783AC8-1B56-40C1-BB14-C6DC1840FC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7">
            <a:extLst>
              <a:ext uri="{FF2B5EF4-FFF2-40B4-BE49-F238E27FC236}">
                <a16:creationId xmlns:a16="http://schemas.microsoft.com/office/drawing/2014/main" xmlns="" id="{A763BED9-0D77-4FA0-9060-2F04462DC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5301" name="Picture 3">
            <a:extLst>
              <a:ext uri="{FF2B5EF4-FFF2-40B4-BE49-F238E27FC236}">
                <a16:creationId xmlns:a16="http://schemas.microsoft.com/office/drawing/2014/main" xmlns="" id="{82785364-FAA0-46C8-B550-9561C6BED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268413"/>
            <a:ext cx="361791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CaixaDeTexto 1">
            <a:extLst>
              <a:ext uri="{FF2B5EF4-FFF2-40B4-BE49-F238E27FC236}">
                <a16:creationId xmlns:a16="http://schemas.microsoft.com/office/drawing/2014/main" xmlns="" id="{37FC7AC5-C35F-446D-A601-00562485FBB9}"/>
              </a:ext>
            </a:extLst>
          </p:cNvPr>
          <p:cNvSpPr txBox="1">
            <a:spLocks noChangeArrowheads="1"/>
          </p:cNvSpPr>
          <p:nvPr/>
        </p:nvSpPr>
        <p:spPr bwMode="auto">
          <a:xfrm>
            <a:off x="611188" y="6210300"/>
            <a:ext cx="3240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Física</a:t>
            </a:r>
          </a:p>
        </p:txBody>
      </p:sp>
      <p:pic>
        <p:nvPicPr>
          <p:cNvPr id="55303" name="Picture 4">
            <a:extLst>
              <a:ext uri="{FF2B5EF4-FFF2-40B4-BE49-F238E27FC236}">
                <a16:creationId xmlns:a16="http://schemas.microsoft.com/office/drawing/2014/main" xmlns="" id="{D16F78BD-7AD2-43D3-94DA-21702C48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268413"/>
            <a:ext cx="3240088"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CaixaDeTexto 2">
            <a:extLst>
              <a:ext uri="{FF2B5EF4-FFF2-40B4-BE49-F238E27FC236}">
                <a16:creationId xmlns:a16="http://schemas.microsoft.com/office/drawing/2014/main" xmlns="" id="{5329E8C0-1A8A-4634-AAD1-FC16F66B25CC}"/>
              </a:ext>
            </a:extLst>
          </p:cNvPr>
          <p:cNvSpPr txBox="1">
            <a:spLocks noChangeArrowheads="1"/>
          </p:cNvSpPr>
          <p:nvPr/>
        </p:nvSpPr>
        <p:spPr bwMode="auto">
          <a:xfrm>
            <a:off x="5292725" y="5807075"/>
            <a:ext cx="3240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Química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754347E5-A460-4B4A-8C1B-E4B14A4C2C3F}"/>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9C7CE10D-7DCB-4CA8-B1DA-4623C4CE6953}"/>
              </a:ext>
            </a:extLst>
          </p:cNvPr>
          <p:cNvSpPr txBox="1"/>
          <p:nvPr/>
        </p:nvSpPr>
        <p:spPr>
          <a:xfrm>
            <a:off x="250825" y="209550"/>
            <a:ext cx="364172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1. PNAE – Legislação</a:t>
            </a:r>
          </a:p>
        </p:txBody>
      </p:sp>
      <p:pic>
        <p:nvPicPr>
          <p:cNvPr id="8196" name="Imagem 4">
            <a:extLst>
              <a:ext uri="{FF2B5EF4-FFF2-40B4-BE49-F238E27FC236}">
                <a16:creationId xmlns:a16="http://schemas.microsoft.com/office/drawing/2014/main" xmlns="" id="{62F9EA0B-2522-4AE2-ACE4-68C686B257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xmlns="" id="{3C1DD8F1-20E4-42EF-A316-195D16672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198" name="Conector de seta reta 6">
            <a:extLst>
              <a:ext uri="{FF2B5EF4-FFF2-40B4-BE49-F238E27FC236}">
                <a16:creationId xmlns:a16="http://schemas.microsoft.com/office/drawing/2014/main" xmlns="" id="{36019982-7944-44BA-889D-4088E43E5722}"/>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9" name="Rectangle 1">
            <a:extLst>
              <a:ext uri="{FF2B5EF4-FFF2-40B4-BE49-F238E27FC236}">
                <a16:creationId xmlns:a16="http://schemas.microsoft.com/office/drawing/2014/main" xmlns="" id="{B3AA790F-DC3B-4572-8393-1313C6DA0152}"/>
              </a:ext>
            </a:extLst>
          </p:cNvPr>
          <p:cNvSpPr>
            <a:spLocks noChangeArrowheads="1"/>
          </p:cNvSpPr>
          <p:nvPr/>
        </p:nvSpPr>
        <p:spPr bwMode="auto">
          <a:xfrm>
            <a:off x="250825" y="1949450"/>
            <a:ext cx="86423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a:r>
              <a:rPr lang="pt-BR" altLang="pt-BR" sz="2800"/>
              <a:t>RESOLUÇÃO CFN Nº 465, DE 23 DE AGOSTO DE 2010</a:t>
            </a:r>
          </a:p>
          <a:p>
            <a:pPr algn="just"/>
            <a:endParaRPr lang="pt-BR" altLang="pt-BR" sz="2800"/>
          </a:p>
          <a:p>
            <a:pPr algn="just"/>
            <a:r>
              <a:rPr lang="pt-BR" altLang="pt-BR" sz="2800"/>
              <a:t> </a:t>
            </a:r>
            <a:r>
              <a:rPr lang="pt-BR" altLang="pt-BR" sz="2800" b="0"/>
              <a:t>Dispõe sobre as atribuições do Nutricionista, estabelece parâmetros numéricos mínimos de referência no âmbito do Programa de Alimentação Escolar (PAE) e dá outras providências.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5E884D13-93E7-4F98-A539-05029CE90DEA}"/>
              </a:ext>
            </a:extLst>
          </p:cNvPr>
          <p:cNvSpPr txBox="1"/>
          <p:nvPr/>
        </p:nvSpPr>
        <p:spPr>
          <a:xfrm>
            <a:off x="250825" y="222250"/>
            <a:ext cx="9218613" cy="89217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Alimentação Saudável no ambiente escolar</a:t>
            </a:r>
          </a:p>
          <a:p>
            <a:pPr algn="l">
              <a:defRPr/>
            </a:pPr>
            <a:endParaRPr lang="pt-BR" sz="2600" cap="small" dirty="0">
              <a:solidFill>
                <a:srgbClr val="002060"/>
              </a:solidFill>
              <a:effectLst>
                <a:outerShdw blurRad="38100" dist="38100" dir="2700000" algn="tl">
                  <a:srgbClr val="000000">
                    <a:alpha val="43137"/>
                  </a:srgbClr>
                </a:outerShdw>
              </a:effectLst>
              <a:latin typeface="Arial" charset="0"/>
            </a:endParaRPr>
          </a:p>
        </p:txBody>
      </p:sp>
      <p:pic>
        <p:nvPicPr>
          <p:cNvPr id="56323" name="Imagem 5">
            <a:extLst>
              <a:ext uri="{FF2B5EF4-FFF2-40B4-BE49-F238E27FC236}">
                <a16:creationId xmlns:a16="http://schemas.microsoft.com/office/drawing/2014/main" xmlns="" id="{9792F775-2C40-4E9C-A383-8E7FD59923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7">
            <a:extLst>
              <a:ext uri="{FF2B5EF4-FFF2-40B4-BE49-F238E27FC236}">
                <a16:creationId xmlns:a16="http://schemas.microsoft.com/office/drawing/2014/main" xmlns="" id="{1D62B5AA-00E2-4908-85BA-2F0E7ABE2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6325" name="Picture 2">
            <a:extLst>
              <a:ext uri="{FF2B5EF4-FFF2-40B4-BE49-F238E27FC236}">
                <a16:creationId xmlns:a16="http://schemas.microsoft.com/office/drawing/2014/main" xmlns="" id="{F7E1E8F2-8DCA-441B-9BF1-0D18ED60C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57300"/>
            <a:ext cx="36004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CaixaDeTexto 1">
            <a:extLst>
              <a:ext uri="{FF2B5EF4-FFF2-40B4-BE49-F238E27FC236}">
                <a16:creationId xmlns:a16="http://schemas.microsoft.com/office/drawing/2014/main" xmlns="" id="{682EA4DE-7683-46EE-BD57-DD75CB7BE96E}"/>
              </a:ext>
            </a:extLst>
          </p:cNvPr>
          <p:cNvSpPr txBox="1">
            <a:spLocks noChangeArrowheads="1"/>
          </p:cNvSpPr>
          <p:nvPr/>
        </p:nvSpPr>
        <p:spPr bwMode="auto">
          <a:xfrm>
            <a:off x="250825" y="6219825"/>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Biologia</a:t>
            </a:r>
          </a:p>
        </p:txBody>
      </p:sp>
      <p:pic>
        <p:nvPicPr>
          <p:cNvPr id="56327" name="Picture 3">
            <a:extLst>
              <a:ext uri="{FF2B5EF4-FFF2-40B4-BE49-F238E27FC236}">
                <a16:creationId xmlns:a16="http://schemas.microsoft.com/office/drawing/2014/main" xmlns="" id="{A2B9CBD8-4D3E-400B-A290-5A96909B0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1182688"/>
            <a:ext cx="3214688"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CaixaDeTexto 2">
            <a:extLst>
              <a:ext uri="{FF2B5EF4-FFF2-40B4-BE49-F238E27FC236}">
                <a16:creationId xmlns:a16="http://schemas.microsoft.com/office/drawing/2014/main" xmlns="" id="{C1FE4CEA-9F80-4CC0-9FE0-0B6946FDC7C6}"/>
              </a:ext>
            </a:extLst>
          </p:cNvPr>
          <p:cNvSpPr txBox="1">
            <a:spLocks noChangeArrowheads="1"/>
          </p:cNvSpPr>
          <p:nvPr/>
        </p:nvSpPr>
        <p:spPr bwMode="auto">
          <a:xfrm>
            <a:off x="5130800" y="5589588"/>
            <a:ext cx="321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Artes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8F48F84E-7BCD-47A2-B169-3B51338CC27E}"/>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Editais e cursos</a:t>
            </a:r>
          </a:p>
        </p:txBody>
      </p:sp>
      <p:pic>
        <p:nvPicPr>
          <p:cNvPr id="57347" name="Imagem 5">
            <a:extLst>
              <a:ext uri="{FF2B5EF4-FFF2-40B4-BE49-F238E27FC236}">
                <a16:creationId xmlns:a16="http://schemas.microsoft.com/office/drawing/2014/main" xmlns="" id="{B8F3F758-5362-492E-AA3A-A51C07ACF0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a:extLst>
              <a:ext uri="{FF2B5EF4-FFF2-40B4-BE49-F238E27FC236}">
                <a16:creationId xmlns:a16="http://schemas.microsoft.com/office/drawing/2014/main" xmlns="" id="{7C94CCF7-99E9-496C-8B03-D63D89167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7349" name="Picture 10">
            <a:extLst>
              <a:ext uri="{FF2B5EF4-FFF2-40B4-BE49-F238E27FC236}">
                <a16:creationId xmlns:a16="http://schemas.microsoft.com/office/drawing/2014/main" xmlns="" id="{EBF419EE-268F-4EB2-9AD2-A7B0C8D76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1628775"/>
            <a:ext cx="3590925" cy="36782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7350" name="CaixaDeTexto 1">
            <a:extLst>
              <a:ext uri="{FF2B5EF4-FFF2-40B4-BE49-F238E27FC236}">
                <a16:creationId xmlns:a16="http://schemas.microsoft.com/office/drawing/2014/main" xmlns="" id="{4086436E-FA8F-4ED9-99B9-A773E2716828}"/>
              </a:ext>
            </a:extLst>
          </p:cNvPr>
          <p:cNvSpPr txBox="1">
            <a:spLocks noChangeArrowheads="1"/>
          </p:cNvSpPr>
          <p:nvPr/>
        </p:nvSpPr>
        <p:spPr bwMode="auto">
          <a:xfrm>
            <a:off x="66675" y="1171575"/>
            <a:ext cx="522605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eaLnBrk="1" hangingPunct="1"/>
            <a:r>
              <a:rPr lang="pt-BR" altLang="pt-BR"/>
              <a:t>Jornada de Educação Alimentar e Nutricional - 2ª Edição</a:t>
            </a:r>
          </a:p>
          <a:p>
            <a:pPr algn="just" eaLnBrk="1" hangingPunct="1"/>
            <a:endParaRPr lang="pt-BR" altLang="pt-BR"/>
          </a:p>
          <a:p>
            <a:pPr algn="just" eaLnBrk="1" hangingPunct="1"/>
            <a:r>
              <a:rPr lang="pt-BR" altLang="pt-BR"/>
              <a:t>Para a segunda edição, entendendo que EAN é uma prática contínua e permanente, foram incluídas as unidades escolares do Ensino Fundamental I (séries iniciais – 1º ao 5º ano), ampliando o escopo e permitindo que os estudantes que participaram da primeira edição possam continuar recebendo atividades educativas de promoção da alimentação adequada e saudável.</a:t>
            </a:r>
          </a:p>
          <a:p>
            <a:pPr algn="just" eaLnBrk="1" hangingPunct="1"/>
            <a:endParaRPr lang="pt-BR" altLang="pt-BR"/>
          </a:p>
          <a:p>
            <a:pPr algn="just" eaLnBrk="1" hangingPunct="1"/>
            <a:r>
              <a:rPr lang="pt-BR" altLang="pt-BR"/>
              <a:t>A Jornada de EAN - 2ª edição será composta de 4 (quatro) etapas com os seguintes temas:</a:t>
            </a:r>
          </a:p>
          <a:p>
            <a:pPr algn="just" eaLnBrk="1" hangingPunct="1"/>
            <a:endParaRPr lang="pt-BR" altLang="pt-BR"/>
          </a:p>
          <a:p>
            <a:pPr algn="just" eaLnBrk="1" hangingPunct="1"/>
            <a:r>
              <a:rPr lang="pt-BR" altLang="pt-BR"/>
              <a:t>Tema 1: Comida de verdade na escola;</a:t>
            </a:r>
          </a:p>
          <a:p>
            <a:pPr algn="just" eaLnBrk="1" hangingPunct="1"/>
            <a:endParaRPr lang="pt-BR" altLang="pt-BR"/>
          </a:p>
          <a:p>
            <a:pPr algn="just" eaLnBrk="1" hangingPunct="1"/>
            <a:r>
              <a:rPr lang="pt-BR" altLang="pt-BR"/>
              <a:t>Tema 2: Promovendo a alimentação adequada e saudável no currículo escolar;</a:t>
            </a:r>
          </a:p>
          <a:p>
            <a:pPr algn="just" eaLnBrk="1" hangingPunct="1"/>
            <a:endParaRPr lang="pt-BR" altLang="pt-BR"/>
          </a:p>
          <a:p>
            <a:pPr algn="just" eaLnBrk="1" hangingPunct="1"/>
            <a:r>
              <a:rPr lang="pt-BR" altLang="pt-BR"/>
              <a:t>Tema 3: Propaganda e publicidade de alimentos para o público infantil;</a:t>
            </a:r>
          </a:p>
          <a:p>
            <a:pPr algn="just" eaLnBrk="1" hangingPunct="1"/>
            <a:endParaRPr lang="pt-BR" altLang="pt-BR"/>
          </a:p>
          <a:p>
            <a:pPr algn="just" eaLnBrk="1" hangingPunct="1"/>
            <a:r>
              <a:rPr lang="pt-BR" altLang="pt-BR"/>
              <a:t>Tema 4: Envolvimento da família na alimentação escolar: vamos aprender juntos!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Imagem 5">
            <a:extLst>
              <a:ext uri="{FF2B5EF4-FFF2-40B4-BE49-F238E27FC236}">
                <a16:creationId xmlns:a16="http://schemas.microsoft.com/office/drawing/2014/main" xmlns="" id="{39F4AB8C-2D14-4FC4-8C87-BD7252821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7">
            <a:extLst>
              <a:ext uri="{FF2B5EF4-FFF2-40B4-BE49-F238E27FC236}">
                <a16:creationId xmlns:a16="http://schemas.microsoft.com/office/drawing/2014/main" xmlns="" id="{33C9DF66-307E-4525-9439-C5F0FD06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tângulo 1">
            <a:extLst>
              <a:ext uri="{FF2B5EF4-FFF2-40B4-BE49-F238E27FC236}">
                <a16:creationId xmlns:a16="http://schemas.microsoft.com/office/drawing/2014/main" xmlns="" id="{6F3AA397-B87E-41CA-B714-F8FDA4FFCC62}"/>
              </a:ext>
            </a:extLst>
          </p:cNvPr>
          <p:cNvSpPr>
            <a:spLocks noChangeArrowheads="1"/>
          </p:cNvSpPr>
          <p:nvPr/>
        </p:nvSpPr>
        <p:spPr bwMode="auto">
          <a:xfrm>
            <a:off x="711200" y="1566863"/>
            <a:ext cx="76898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pt-BR" altLang="en-US" sz="2000" dirty="0"/>
              <a:t>EDUCAÇÃO ALIMENTAR E NUTRICIONAL (CURSO EAD) – CECANE UFRGS</a:t>
            </a:r>
          </a:p>
          <a:p>
            <a:pPr algn="just" eaLnBrk="1" hangingPunct="1">
              <a:defRPr/>
            </a:pPr>
            <a:endParaRPr lang="pt-BR" altLang="en-US" sz="1600" u="sng" dirty="0"/>
          </a:p>
          <a:p>
            <a:pPr algn="just" eaLnBrk="1" hangingPunct="1">
              <a:defRPr/>
            </a:pPr>
            <a:r>
              <a:rPr lang="pt-BR" altLang="en-US" sz="1600" u="sng" dirty="0"/>
              <a:t>Objetivo Geral</a:t>
            </a:r>
            <a:r>
              <a:rPr lang="pt-BR" altLang="en-US" sz="1600" dirty="0"/>
              <a:t>: </a:t>
            </a:r>
            <a:r>
              <a:rPr lang="pt-BR" altLang="en-US" sz="1600" dirty="0">
                <a:solidFill>
                  <a:schemeClr val="accent6">
                    <a:lumMod val="75000"/>
                  </a:schemeClr>
                </a:solidFill>
              </a:rPr>
              <a:t>Instrumentalizar profissionais </a:t>
            </a:r>
            <a:r>
              <a:rPr lang="pt-BR" altLang="en-US" sz="1600" dirty="0"/>
              <a:t>atuantes no PNAE, tanto da área de Nutrição como de Educação, para o </a:t>
            </a:r>
            <a:r>
              <a:rPr lang="pt-BR" altLang="en-US" sz="1600" dirty="0">
                <a:solidFill>
                  <a:schemeClr val="accent6">
                    <a:lumMod val="75000"/>
                  </a:schemeClr>
                </a:solidFill>
              </a:rPr>
              <a:t>planejamento e o desenvolvimento de ações transversais, transdisciplinares e permanentes de EAN </a:t>
            </a:r>
            <a:r>
              <a:rPr lang="pt-BR" altLang="en-US" sz="1600" dirty="0"/>
              <a:t>na comunidade escolar em que atuam.</a:t>
            </a:r>
          </a:p>
          <a:p>
            <a:pPr algn="just" eaLnBrk="1" hangingPunct="1">
              <a:defRPr/>
            </a:pPr>
            <a:endParaRPr lang="pt-BR" altLang="en-US" sz="1600" dirty="0"/>
          </a:p>
          <a:p>
            <a:pPr algn="just" eaLnBrk="1" hangingPunct="1">
              <a:defRPr/>
            </a:pPr>
            <a:r>
              <a:rPr lang="pt-BR" altLang="en-US" sz="1600" u="sng" dirty="0"/>
              <a:t>Publico alvo</a:t>
            </a:r>
            <a:r>
              <a:rPr lang="pt-BR" altLang="en-US" sz="1600" dirty="0"/>
              <a:t>: para cada município, uma dupla de profissionais composta por um nutricionista e um profissional da educação, podendo ser: supervisores, coordenadores, diretores de escola, assistentes pedagógicos e professores, sendo que, os profissionais participantes do curso foram considerados como agentes multiplicadores da EAN no seu Município/Estado.</a:t>
            </a:r>
          </a:p>
          <a:p>
            <a:pPr eaLnBrk="1" hangingPunct="1">
              <a:defRPr/>
            </a:pPr>
            <a:endParaRPr lang="pt-BR" altLang="en-US" sz="1600" dirty="0"/>
          </a:p>
          <a:p>
            <a:pPr eaLnBrk="1" hangingPunct="1">
              <a:defRPr/>
            </a:pPr>
            <a:endParaRPr lang="pt-BR" altLang="pt-BR" sz="1600" dirty="0">
              <a:solidFill>
                <a:srgbClr val="0202CA"/>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FB022073-D144-48A8-AEF7-455E5861FA45}"/>
              </a:ext>
            </a:extLst>
          </p:cNvPr>
          <p:cNvSpPr txBox="1"/>
          <p:nvPr/>
        </p:nvSpPr>
        <p:spPr>
          <a:xfrm>
            <a:off x="250825" y="222250"/>
            <a:ext cx="9218613" cy="492125"/>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 - Contatos </a:t>
            </a:r>
          </a:p>
        </p:txBody>
      </p:sp>
      <p:pic>
        <p:nvPicPr>
          <p:cNvPr id="59395" name="Imagem 5">
            <a:extLst>
              <a:ext uri="{FF2B5EF4-FFF2-40B4-BE49-F238E27FC236}">
                <a16:creationId xmlns:a16="http://schemas.microsoft.com/office/drawing/2014/main" xmlns="" id="{D4C1D60E-005F-4375-BB32-5FF2ACBD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a:extLst>
              <a:ext uri="{FF2B5EF4-FFF2-40B4-BE49-F238E27FC236}">
                <a16:creationId xmlns:a16="http://schemas.microsoft.com/office/drawing/2014/main" xmlns="" id="{78E2486E-1D51-44D3-AA58-9C1EFC98B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087438"/>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9397" name="CaixaDeTexto 2">
            <a:extLst>
              <a:ext uri="{FF2B5EF4-FFF2-40B4-BE49-F238E27FC236}">
                <a16:creationId xmlns:a16="http://schemas.microsoft.com/office/drawing/2014/main" xmlns="" id="{2C042845-00E9-4EAF-A957-E9029B0187DC}"/>
              </a:ext>
            </a:extLst>
          </p:cNvPr>
          <p:cNvSpPr txBox="1">
            <a:spLocks noChangeArrowheads="1"/>
          </p:cNvSpPr>
          <p:nvPr/>
        </p:nvSpPr>
        <p:spPr bwMode="auto">
          <a:xfrm>
            <a:off x="611188" y="3429000"/>
            <a:ext cx="7615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2000"/>
              <a:t>Coordenação de Segurança Alimentar e Nutricional do PNAE</a:t>
            </a:r>
          </a:p>
          <a:p>
            <a:pPr eaLnBrk="1" hangingPunct="1"/>
            <a:r>
              <a:rPr lang="pt-BR" altLang="pt-BR" sz="2000"/>
              <a:t>cosan@fnde.gov.br</a:t>
            </a:r>
          </a:p>
        </p:txBody>
      </p:sp>
      <p:sp>
        <p:nvSpPr>
          <p:cNvPr id="59398" name="CaixaDeTexto 4">
            <a:extLst>
              <a:ext uri="{FF2B5EF4-FFF2-40B4-BE49-F238E27FC236}">
                <a16:creationId xmlns:a16="http://schemas.microsoft.com/office/drawing/2014/main" xmlns="" id="{DD4A60CB-E0E4-43DB-870A-FB8DF610803F}"/>
              </a:ext>
            </a:extLst>
          </p:cNvPr>
          <p:cNvSpPr txBox="1">
            <a:spLocks noChangeArrowheads="1"/>
          </p:cNvSpPr>
          <p:nvPr/>
        </p:nvSpPr>
        <p:spPr bwMode="auto">
          <a:xfrm>
            <a:off x="2787650" y="2349500"/>
            <a:ext cx="287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sz="3600"/>
              <a:t>OBRIGADO!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xmlns="" id="{F3973C57-3A6F-45B1-B91B-FD1DDFD8CB70}"/>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pic>
        <p:nvPicPr>
          <p:cNvPr id="9219" name="Imagem 4">
            <a:extLst>
              <a:ext uri="{FF2B5EF4-FFF2-40B4-BE49-F238E27FC236}">
                <a16:creationId xmlns:a16="http://schemas.microsoft.com/office/drawing/2014/main" xmlns="" id="{886E1F2F-3309-4FC5-AC40-893387037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a:extLst>
              <a:ext uri="{FF2B5EF4-FFF2-40B4-BE49-F238E27FC236}">
                <a16:creationId xmlns:a16="http://schemas.microsoft.com/office/drawing/2014/main" xmlns="" id="{B2CFF9F6-3100-4DE7-B5FE-CA4A2B971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221" name="Conector de seta reta 6">
            <a:extLst>
              <a:ext uri="{FF2B5EF4-FFF2-40B4-BE49-F238E27FC236}">
                <a16:creationId xmlns:a16="http://schemas.microsoft.com/office/drawing/2014/main" xmlns="" id="{A6A13E2C-B665-4728-9FB7-DD1E2CDF4070}"/>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1">
            <a:extLst>
              <a:ext uri="{FF2B5EF4-FFF2-40B4-BE49-F238E27FC236}">
                <a16:creationId xmlns:a16="http://schemas.microsoft.com/office/drawing/2014/main" xmlns="" id="{1CB3F90C-D42F-4258-A4A3-38F8ACC22B5D}"/>
              </a:ext>
            </a:extLst>
          </p:cNvPr>
          <p:cNvSpPr>
            <a:spLocks noChangeArrowheads="1"/>
          </p:cNvSpPr>
          <p:nvPr/>
        </p:nvSpPr>
        <p:spPr bwMode="auto">
          <a:xfrm>
            <a:off x="250825" y="1944688"/>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defRPr/>
            </a:pPr>
            <a:r>
              <a:rPr lang="pt-BR" sz="5400" dirty="0">
                <a:solidFill>
                  <a:srgbClr val="000000"/>
                </a:solidFill>
                <a:effectLst>
                  <a:outerShdw blurRad="38100" dist="38100" dir="2700000" algn="tl">
                    <a:srgbClr val="000000">
                      <a:alpha val="43137"/>
                    </a:srgbClr>
                  </a:outerShdw>
                </a:effectLst>
                <a:latin typeface="Arial" charset="0"/>
              </a:rPr>
              <a:t>CADASTRO DO NUTRICIONISTA</a:t>
            </a:r>
          </a:p>
          <a:p>
            <a:pPr marL="514350" indent="-514350" algn="just" eaLnBrk="0" hangingPunct="0">
              <a:buFont typeface="+mj-lt"/>
              <a:buAutoNum type="arabicPeriod"/>
              <a:defRPr/>
            </a:pPr>
            <a:endParaRPr lang="pt-BR" sz="2800" dirty="0">
              <a:solidFill>
                <a:srgbClr val="000000"/>
              </a:solidFill>
              <a:latin typeface="Arial" charset="0"/>
            </a:endParaRPr>
          </a:p>
          <a:p>
            <a:pPr algn="just" eaLnBrk="0" hangingPunct="0">
              <a:defRPr/>
            </a:pPr>
            <a:endParaRPr lang="pt-BR" sz="1600" dirty="0">
              <a:solidFill>
                <a:srgbClr val="000000"/>
              </a:solidFill>
              <a:latin typeface="Arial" charset="0"/>
            </a:endParaRPr>
          </a:p>
        </p:txBody>
      </p:sp>
      <p:sp>
        <p:nvSpPr>
          <p:cNvPr id="9" name="CaixaDeTexto 8">
            <a:extLst>
              <a:ext uri="{FF2B5EF4-FFF2-40B4-BE49-F238E27FC236}">
                <a16:creationId xmlns:a16="http://schemas.microsoft.com/office/drawing/2014/main" xmlns="" id="{EAC76B42-591A-4238-92BD-D8F4F099D841}"/>
              </a:ext>
            </a:extLst>
          </p:cNvPr>
          <p:cNvSpPr txBox="1"/>
          <p:nvPr/>
        </p:nvSpPr>
        <p:spPr>
          <a:xfrm>
            <a:off x="250825" y="209550"/>
            <a:ext cx="111125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PNAE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xmlns="" id="{B421001E-7CEC-44CD-BB1C-EACB17930CE1}"/>
              </a:ext>
            </a:extLst>
          </p:cNvPr>
          <p:cNvSpPr>
            <a:spLocks noChangeArrowheads="1"/>
          </p:cNvSpPr>
          <p:nvPr/>
        </p:nvSpPr>
        <p:spPr bwMode="auto">
          <a:xfrm>
            <a:off x="0" y="6153150"/>
            <a:ext cx="9177338"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endParaRPr lang="en-US" altLang="pt-BR"/>
          </a:p>
        </p:txBody>
      </p:sp>
      <p:sp>
        <p:nvSpPr>
          <p:cNvPr id="6" name="CaixaDeTexto 5">
            <a:extLst>
              <a:ext uri="{FF2B5EF4-FFF2-40B4-BE49-F238E27FC236}">
                <a16:creationId xmlns:a16="http://schemas.microsoft.com/office/drawing/2014/main" xmlns="" id="{4863B0FF-D1D7-43F7-A8D7-BB757C829ADB}"/>
              </a:ext>
            </a:extLst>
          </p:cNvPr>
          <p:cNvSpPr txBox="1"/>
          <p:nvPr/>
        </p:nvSpPr>
        <p:spPr>
          <a:xfrm>
            <a:off x="250825" y="209550"/>
            <a:ext cx="364172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1. PNAE – Legislação</a:t>
            </a:r>
          </a:p>
        </p:txBody>
      </p:sp>
      <p:pic>
        <p:nvPicPr>
          <p:cNvPr id="10244" name="Imagem 4">
            <a:extLst>
              <a:ext uri="{FF2B5EF4-FFF2-40B4-BE49-F238E27FC236}">
                <a16:creationId xmlns:a16="http://schemas.microsoft.com/office/drawing/2014/main" xmlns="" id="{7AB72A8C-AD15-45BA-AA96-A4AE9EEE47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a:extLst>
              <a:ext uri="{FF2B5EF4-FFF2-40B4-BE49-F238E27FC236}">
                <a16:creationId xmlns:a16="http://schemas.microsoft.com/office/drawing/2014/main" xmlns="" id="{77490154-EE3A-429B-97A5-836E41E0E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46113"/>
            <a:ext cx="91757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246" name="Conector de seta reta 6">
            <a:extLst>
              <a:ext uri="{FF2B5EF4-FFF2-40B4-BE49-F238E27FC236}">
                <a16:creationId xmlns:a16="http://schemas.microsoft.com/office/drawing/2014/main" xmlns="" id="{A3D22AA1-E4B2-4B3D-942F-254D7392F1C9}"/>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7" name="Rectangle 1">
            <a:extLst>
              <a:ext uri="{FF2B5EF4-FFF2-40B4-BE49-F238E27FC236}">
                <a16:creationId xmlns:a16="http://schemas.microsoft.com/office/drawing/2014/main" xmlns="" id="{333B47CB-3C3F-41D4-BB2A-C808CBD48357}"/>
              </a:ext>
            </a:extLst>
          </p:cNvPr>
          <p:cNvSpPr>
            <a:spLocks noChangeArrowheads="1"/>
          </p:cNvSpPr>
          <p:nvPr/>
        </p:nvSpPr>
        <p:spPr bwMode="auto">
          <a:xfrm>
            <a:off x="268288" y="908050"/>
            <a:ext cx="864235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just"/>
            <a:r>
              <a:rPr lang="pt-BR" altLang="pt-BR" sz="2800"/>
              <a:t>RESOLUÇÃO CFN Nº 465, DE 23 DE AGOSTO DE 2010</a:t>
            </a:r>
          </a:p>
          <a:p>
            <a:pPr algn="just"/>
            <a:endParaRPr lang="pt-BR" altLang="pt-BR" sz="2800"/>
          </a:p>
          <a:p>
            <a:pPr algn="just"/>
            <a:r>
              <a:rPr lang="pt-BR" altLang="pt-BR" sz="2800"/>
              <a:t> </a:t>
            </a:r>
            <a:r>
              <a:rPr lang="pt-BR" altLang="pt-BR" sz="2800" b="0"/>
              <a:t>Art. 8º. O Conselho Regional de Nutricionistas (CRN) fará análise e emitirá a declaração para a assunção de responsabilidade técnica pelo PAE que fará parte da documentação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C6C0273D-97A9-4AA7-B5ED-FBECBFA4EF81}"/>
              </a:ext>
            </a:extLst>
          </p:cNvPr>
          <p:cNvSpPr txBox="1"/>
          <p:nvPr/>
        </p:nvSpPr>
        <p:spPr>
          <a:xfrm>
            <a:off x="250825" y="209550"/>
            <a:ext cx="7597775"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cadastro de nutricionistas até 2015</a:t>
            </a:r>
          </a:p>
        </p:txBody>
      </p:sp>
      <p:pic>
        <p:nvPicPr>
          <p:cNvPr id="11267" name="Imagem 4">
            <a:extLst>
              <a:ext uri="{FF2B5EF4-FFF2-40B4-BE49-F238E27FC236}">
                <a16:creationId xmlns:a16="http://schemas.microsoft.com/office/drawing/2014/main" xmlns="" id="{BE586F88-1195-4DC8-A71D-AF6664B929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a:extLst>
              <a:ext uri="{FF2B5EF4-FFF2-40B4-BE49-F238E27FC236}">
                <a16:creationId xmlns:a16="http://schemas.microsoft.com/office/drawing/2014/main" xmlns="" id="{CF317408-0167-48DE-A929-36F2F00BC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1269" name="Conector de seta reta 6">
            <a:extLst>
              <a:ext uri="{FF2B5EF4-FFF2-40B4-BE49-F238E27FC236}">
                <a16:creationId xmlns:a16="http://schemas.microsoft.com/office/drawing/2014/main" xmlns="" id="{F6875E1C-A859-45A7-8864-9BC8CA06D544}"/>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0" name="Picture 3">
            <a:extLst>
              <a:ext uri="{FF2B5EF4-FFF2-40B4-BE49-F238E27FC236}">
                <a16:creationId xmlns:a16="http://schemas.microsoft.com/office/drawing/2014/main" xmlns="" id="{BEFA2515-ABBC-4501-B9FC-3C5C08084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1127125"/>
            <a:ext cx="4292600" cy="55419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1271" name="Picture 4">
            <a:extLst>
              <a:ext uri="{FF2B5EF4-FFF2-40B4-BE49-F238E27FC236}">
                <a16:creationId xmlns:a16="http://schemas.microsoft.com/office/drawing/2014/main" xmlns="" id="{B0639372-8851-4F4D-96E3-3861C82D6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75" y="1749425"/>
            <a:ext cx="3992563" cy="124618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272" name="CaixaDeTexto 3">
            <a:extLst>
              <a:ext uri="{FF2B5EF4-FFF2-40B4-BE49-F238E27FC236}">
                <a16:creationId xmlns:a16="http://schemas.microsoft.com/office/drawing/2014/main" xmlns="" id="{4362FCDC-618B-4ECF-82B9-6E274ABF6516}"/>
              </a:ext>
            </a:extLst>
          </p:cNvPr>
          <p:cNvSpPr txBox="1">
            <a:spLocks noChangeArrowheads="1"/>
          </p:cNvSpPr>
          <p:nvPr/>
        </p:nvSpPr>
        <p:spPr bwMode="auto">
          <a:xfrm>
            <a:off x="4597400" y="4508500"/>
            <a:ext cx="435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r>
              <a:rPr lang="pt-BR" altLang="pt-BR"/>
              <a:t>- Formulário era enviado via correio para o FNDE</a:t>
            </a:r>
          </a:p>
        </p:txBody>
      </p:sp>
      <p:sp>
        <p:nvSpPr>
          <p:cNvPr id="9" name="CaixaDeTexto 8">
            <a:extLst>
              <a:ext uri="{FF2B5EF4-FFF2-40B4-BE49-F238E27FC236}">
                <a16:creationId xmlns:a16="http://schemas.microsoft.com/office/drawing/2014/main" xmlns="" id="{215DA210-C3EB-42AE-99BA-355843234C83}"/>
              </a:ext>
            </a:extLst>
          </p:cNvPr>
          <p:cNvSpPr txBox="1"/>
          <p:nvPr/>
        </p:nvSpPr>
        <p:spPr>
          <a:xfrm>
            <a:off x="4572000" y="1106488"/>
            <a:ext cx="3960813" cy="493712"/>
          </a:xfrm>
          <a:prstGeom prst="rect">
            <a:avLst/>
          </a:prstGeom>
          <a:noFill/>
        </p:spPr>
        <p:txBody>
          <a:bodyPr>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SINUTRI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9BC82CAD-EFF9-45A3-9571-0F351FFB778B}"/>
              </a:ext>
            </a:extLst>
          </p:cNvPr>
          <p:cNvSpPr txBox="1"/>
          <p:nvPr/>
        </p:nvSpPr>
        <p:spPr>
          <a:xfrm>
            <a:off x="250825" y="209550"/>
            <a:ext cx="7131050" cy="492125"/>
          </a:xfrm>
          <a:prstGeom prst="rect">
            <a:avLst/>
          </a:prstGeom>
          <a:noFill/>
        </p:spPr>
        <p:txBody>
          <a:bodyPr wrap="none">
            <a:spAutoFit/>
          </a:bodyPr>
          <a:lstStyle/>
          <a:p>
            <a:pPr algn="l">
              <a:defRPr/>
            </a:pPr>
            <a:r>
              <a:rPr lang="pt-BR" sz="2600" cap="small" dirty="0">
                <a:solidFill>
                  <a:srgbClr val="002060"/>
                </a:solidFill>
                <a:effectLst>
                  <a:outerShdw blurRad="38100" dist="38100" dir="2700000" algn="tl">
                    <a:srgbClr val="000000">
                      <a:alpha val="43137"/>
                    </a:srgbClr>
                  </a:outerShdw>
                </a:effectLst>
                <a:latin typeface="Arial" charset="0"/>
              </a:rPr>
              <a:t>2. PNAE – cadastro de nutricionistas atual</a:t>
            </a:r>
          </a:p>
        </p:txBody>
      </p:sp>
      <p:pic>
        <p:nvPicPr>
          <p:cNvPr id="12291" name="Imagem 4">
            <a:extLst>
              <a:ext uri="{FF2B5EF4-FFF2-40B4-BE49-F238E27FC236}">
                <a16:creationId xmlns:a16="http://schemas.microsoft.com/office/drawing/2014/main" xmlns="" id="{F984EA70-D332-419B-BB1E-6D9801AAC3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5949950"/>
            <a:ext cx="3692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a:extLst>
              <a:ext uri="{FF2B5EF4-FFF2-40B4-BE49-F238E27FC236}">
                <a16:creationId xmlns:a16="http://schemas.microsoft.com/office/drawing/2014/main" xmlns="" id="{96AF5DD1-1386-4A5E-A53F-561D5D210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08050"/>
            <a:ext cx="91757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2293" name="Conector de seta reta 6">
            <a:extLst>
              <a:ext uri="{FF2B5EF4-FFF2-40B4-BE49-F238E27FC236}">
                <a16:creationId xmlns:a16="http://schemas.microsoft.com/office/drawing/2014/main" xmlns="" id="{9A49ADEA-73A4-4C77-B8AC-21F5821A5C12}"/>
              </a:ext>
            </a:extLst>
          </p:cNvPr>
          <p:cNvCxnSpPr>
            <a:cxnSpLocks noChangeShapeType="1"/>
          </p:cNvCxnSpPr>
          <p:nvPr/>
        </p:nvCxnSpPr>
        <p:spPr bwMode="auto">
          <a:xfrm>
            <a:off x="1098550" y="23891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94" name="Picture 8">
            <a:extLst>
              <a:ext uri="{FF2B5EF4-FFF2-40B4-BE49-F238E27FC236}">
                <a16:creationId xmlns:a16="http://schemas.microsoft.com/office/drawing/2014/main" xmlns="" id="{104C1314-D768-4502-9BBA-B4C3DD1D4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963" y="2044700"/>
            <a:ext cx="29162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CaixaDeTexto 7">
            <a:extLst>
              <a:ext uri="{FF2B5EF4-FFF2-40B4-BE49-F238E27FC236}">
                <a16:creationId xmlns:a16="http://schemas.microsoft.com/office/drawing/2014/main" xmlns="" id="{EBD3D8BB-D51E-4351-816F-92493AA06BB0}"/>
              </a:ext>
            </a:extLst>
          </p:cNvPr>
          <p:cNvSpPr txBox="1"/>
          <p:nvPr/>
        </p:nvSpPr>
        <p:spPr>
          <a:xfrm>
            <a:off x="611188" y="1092200"/>
            <a:ext cx="7921625" cy="892175"/>
          </a:xfrm>
          <a:prstGeom prst="rect">
            <a:avLst/>
          </a:prstGeom>
          <a:noFill/>
        </p:spPr>
        <p:txBody>
          <a:bodyPr>
            <a:spAutoFit/>
          </a:bodyPr>
          <a:lstStyle/>
          <a:p>
            <a:pPr algn="just">
              <a:defRPr/>
            </a:pPr>
            <a:r>
              <a:rPr lang="pt-BR" sz="2600" cap="small" dirty="0">
                <a:solidFill>
                  <a:srgbClr val="002060"/>
                </a:solidFill>
                <a:effectLst>
                  <a:outerShdw blurRad="38100" dist="38100" dir="2700000" algn="tl">
                    <a:srgbClr val="000000">
                      <a:alpha val="43137"/>
                    </a:srgbClr>
                  </a:outerShdw>
                </a:effectLst>
                <a:latin typeface="Arial" charset="0"/>
              </a:rPr>
              <a:t>Sistema Integrado de Monitoramento Execução e Controle – SIMEC</a:t>
            </a:r>
          </a:p>
        </p:txBody>
      </p:sp>
      <p:pic>
        <p:nvPicPr>
          <p:cNvPr id="12296" name="Picture 8">
            <a:extLst>
              <a:ext uri="{FF2B5EF4-FFF2-40B4-BE49-F238E27FC236}">
                <a16:creationId xmlns:a16="http://schemas.microsoft.com/office/drawing/2014/main" xmlns="" id="{372EF443-1968-48E5-8E31-B21BB7469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989138"/>
            <a:ext cx="5192713" cy="45418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4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14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11338</TotalTime>
  <Words>2241</Words>
  <Application>Microsoft Office PowerPoint</Application>
  <PresentationFormat>Apresentação na tela (4:3)</PresentationFormat>
  <Paragraphs>507</Paragraphs>
  <Slides>53</Slides>
  <Notes>26</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53</vt:i4>
      </vt:variant>
    </vt:vector>
  </HeadingPairs>
  <TitlesOfParts>
    <vt:vector size="56" baseType="lpstr">
      <vt:lpstr>Design padrão</vt:lpstr>
      <vt:lpstr>3_Design padrão</vt:lpstr>
      <vt:lpstr>Chart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FNDE</dc:creator>
  <cp:lastModifiedBy>Tavs</cp:lastModifiedBy>
  <cp:revision>441</cp:revision>
  <cp:lastPrinted>2017-07-20T11:50:31Z</cp:lastPrinted>
  <dcterms:created xsi:type="dcterms:W3CDTF">2011-11-24T11:00:26Z</dcterms:created>
  <dcterms:modified xsi:type="dcterms:W3CDTF">2018-11-27T12:12:59Z</dcterms:modified>
</cp:coreProperties>
</file>